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5" r:id="rId15"/>
    <p:sldId id="290" r:id="rId16"/>
    <p:sldId id="286" r:id="rId17"/>
    <p:sldId id="291" r:id="rId18"/>
    <p:sldId id="287" r:id="rId19"/>
    <p:sldId id="292" r:id="rId20"/>
    <p:sldId id="288" r:id="rId21"/>
    <p:sldId id="293" r:id="rId22"/>
    <p:sldId id="289" r:id="rId23"/>
    <p:sldId id="269" r:id="rId24"/>
    <p:sldId id="270" r:id="rId25"/>
    <p:sldId id="271" r:id="rId26"/>
    <p:sldId id="272" r:id="rId27"/>
    <p:sldId id="273" r:id="rId28"/>
    <p:sldId id="283" r:id="rId29"/>
    <p:sldId id="284" r:id="rId30"/>
  </p:sldIdLst>
  <p:sldSz cx="9144000" cy="6858000" type="screen4x3"/>
  <p:notesSz cx="6858000" cy="9144000"/>
  <p:defaultTextStyle>
    <a:lvl1pPr>
      <a:defRPr>
        <a:latin typeface="Calibri"/>
        <a:ea typeface="Calibri"/>
        <a:cs typeface="Calibri"/>
        <a:sym typeface="Calibri"/>
      </a:defRPr>
    </a:lvl1pPr>
    <a:lvl2pPr indent="457200">
      <a:defRPr>
        <a:latin typeface="Calibri"/>
        <a:ea typeface="Calibri"/>
        <a:cs typeface="Calibri"/>
        <a:sym typeface="Calibri"/>
      </a:defRPr>
    </a:lvl2pPr>
    <a:lvl3pPr indent="914400">
      <a:defRPr>
        <a:latin typeface="Calibri"/>
        <a:ea typeface="Calibri"/>
        <a:cs typeface="Calibri"/>
        <a:sym typeface="Calibri"/>
      </a:defRPr>
    </a:lvl3pPr>
    <a:lvl4pPr indent="1371600">
      <a:defRPr>
        <a:latin typeface="Calibri"/>
        <a:ea typeface="Calibri"/>
        <a:cs typeface="Calibri"/>
        <a:sym typeface="Calibri"/>
      </a:defRPr>
    </a:lvl4pPr>
    <a:lvl5pPr indent="1828800">
      <a:defRPr>
        <a:latin typeface="Calibri"/>
        <a:ea typeface="Calibri"/>
        <a:cs typeface="Calibri"/>
        <a:sym typeface="Calibri"/>
      </a:defRPr>
    </a:lvl5pPr>
    <a:lvl6pPr indent="2286000">
      <a:defRPr>
        <a:latin typeface="Calibri"/>
        <a:ea typeface="Calibri"/>
        <a:cs typeface="Calibri"/>
        <a:sym typeface="Calibri"/>
      </a:defRPr>
    </a:lvl6pPr>
    <a:lvl7pPr indent="2743200">
      <a:defRPr>
        <a:latin typeface="Calibri"/>
        <a:ea typeface="Calibri"/>
        <a:cs typeface="Calibri"/>
        <a:sym typeface="Calibri"/>
      </a:defRPr>
    </a:lvl7pPr>
    <a:lvl8pPr indent="3200400">
      <a:defRPr>
        <a:latin typeface="Calibri"/>
        <a:ea typeface="Calibri"/>
        <a:cs typeface="Calibri"/>
        <a:sym typeface="Calibri"/>
      </a:defRPr>
    </a:lvl8pPr>
    <a:lvl9pPr indent="3657600">
      <a:defRPr>
        <a:latin typeface="Calibri"/>
        <a:ea typeface="Calibri"/>
        <a:cs typeface="Calibri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125145260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Texto del título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Nivel de texto 5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Texto del título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Nivel de texto 1</a:t>
            </a:r>
          </a:p>
          <a:p>
            <a:pPr lvl="1">
              <a:defRPr sz="1800"/>
            </a:pPr>
            <a:r>
              <a:rPr sz="3200"/>
              <a:t>Nivel de texto 2</a:t>
            </a:r>
          </a:p>
          <a:p>
            <a:pPr lvl="2">
              <a:defRPr sz="1800"/>
            </a:pPr>
            <a:r>
              <a:rPr sz="3200"/>
              <a:t>Nivel de texto 3</a:t>
            </a:r>
          </a:p>
          <a:p>
            <a:pPr lvl="3">
              <a:defRPr sz="1800"/>
            </a:pPr>
            <a:r>
              <a:rPr sz="3200"/>
              <a:t>Nivel de texto 4</a:t>
            </a:r>
          </a:p>
          <a:p>
            <a:pPr lvl="4">
              <a:defRPr sz="1800"/>
            </a:pPr>
            <a:r>
              <a:rPr sz="3200"/>
              <a:t>Nivel de texto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6629400" y="0"/>
            <a:ext cx="2057400" cy="640080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Texto del título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658336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Nivel de texto 1</a:t>
            </a:r>
          </a:p>
          <a:p>
            <a:pPr lvl="1">
              <a:defRPr sz="1800"/>
            </a:pPr>
            <a:r>
              <a:rPr sz="3200"/>
              <a:t>Nivel de texto 2</a:t>
            </a:r>
          </a:p>
          <a:p>
            <a:pPr lvl="2">
              <a:defRPr sz="1800"/>
            </a:pPr>
            <a:r>
              <a:rPr sz="3200"/>
              <a:t>Nivel de texto 3</a:t>
            </a:r>
          </a:p>
          <a:p>
            <a:pPr lvl="3">
              <a:defRPr sz="1800"/>
            </a:pPr>
            <a:r>
              <a:rPr sz="3200"/>
              <a:t>Nivel de texto 4</a:t>
            </a:r>
          </a:p>
          <a:p>
            <a:pPr lvl="4">
              <a:defRPr sz="1800"/>
            </a:pPr>
            <a:r>
              <a:rPr sz="3200"/>
              <a:t>Nivel de texto 5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Texto del título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Nivel de texto 1</a:t>
            </a:r>
          </a:p>
          <a:p>
            <a:pPr lvl="1">
              <a:defRPr sz="1800"/>
            </a:pPr>
            <a:r>
              <a:rPr sz="3200"/>
              <a:t>Nivel de texto 2</a:t>
            </a:r>
          </a:p>
          <a:p>
            <a:pPr lvl="2">
              <a:defRPr sz="1800"/>
            </a:pPr>
            <a:r>
              <a:rPr sz="3200"/>
              <a:t>Nivel de texto 3</a:t>
            </a:r>
          </a:p>
          <a:p>
            <a:pPr lvl="3">
              <a:defRPr sz="1800"/>
            </a:pPr>
            <a:r>
              <a:rPr sz="3200"/>
              <a:t>Nivel de texto 4</a:t>
            </a:r>
          </a:p>
          <a:p>
            <a:pPr lvl="4">
              <a:defRPr sz="1800"/>
            </a:pPr>
            <a:r>
              <a:rPr sz="3200"/>
              <a:t>Nivel de texto 5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2451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 sz="1800" b="0" cap="none"/>
            </a:pPr>
            <a:r>
              <a:rPr sz="4000" b="1" cap="all"/>
              <a:t>Texto del título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722312" y="1192213"/>
            <a:ext cx="7772401" cy="32146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Nivel de texto 5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Texto del título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457200" y="1600199"/>
            <a:ext cx="4038600" cy="5257802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Nivel de texto 1</a:t>
            </a:r>
          </a:p>
          <a:p>
            <a:pPr lvl="1">
              <a:defRPr sz="1800"/>
            </a:pPr>
            <a:r>
              <a:rPr sz="2800"/>
              <a:t>Nivel de texto 2</a:t>
            </a:r>
          </a:p>
          <a:p>
            <a:pPr lvl="2">
              <a:defRPr sz="1800"/>
            </a:pPr>
            <a:r>
              <a:rPr sz="2800"/>
              <a:t>Nivel de texto 3</a:t>
            </a:r>
          </a:p>
          <a:p>
            <a:pPr lvl="3">
              <a:defRPr sz="1800"/>
            </a:pPr>
            <a:r>
              <a:rPr sz="2800"/>
              <a:t>Nivel de texto 4</a:t>
            </a:r>
          </a:p>
          <a:p>
            <a:pPr lvl="4">
              <a:defRPr sz="1800"/>
            </a:pPr>
            <a:r>
              <a:rPr sz="2800"/>
              <a:t>Nivel de texto 5</a:t>
            </a:r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457200" y="256810"/>
            <a:ext cx="8229600" cy="117865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Texto del título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457200" y="1435465"/>
            <a:ext cx="4040188" cy="73941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pPr lvl="0">
              <a:defRPr sz="1800" b="0"/>
            </a:pPr>
            <a:r>
              <a:rPr sz="2400" b="1"/>
              <a:t>Nivel de texto 1</a:t>
            </a:r>
          </a:p>
          <a:p>
            <a:pPr lvl="1">
              <a:defRPr sz="1800" b="0"/>
            </a:pPr>
            <a:r>
              <a:rPr sz="2400" b="1"/>
              <a:t>Nivel de texto 2</a:t>
            </a:r>
          </a:p>
          <a:p>
            <a:pPr lvl="2">
              <a:defRPr sz="1800" b="0"/>
            </a:pPr>
            <a:r>
              <a:rPr sz="2400" b="1"/>
              <a:t>Nivel de texto 3</a:t>
            </a:r>
          </a:p>
          <a:p>
            <a:pPr lvl="3">
              <a:defRPr sz="1800" b="0"/>
            </a:pPr>
            <a:r>
              <a:rPr sz="2400" b="1"/>
              <a:t>Nivel de texto 4</a:t>
            </a:r>
          </a:p>
          <a:p>
            <a:pPr lvl="4">
              <a:defRPr sz="1800" b="0"/>
            </a:pPr>
            <a:r>
              <a:rPr sz="2400" b="1"/>
              <a:t>Nivel de texto 5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Texto del título</a:t>
            </a:r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4" cy="14351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Texto del título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658495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Nivel de texto 1</a:t>
            </a:r>
          </a:p>
          <a:p>
            <a:pPr lvl="1">
              <a:defRPr sz="1800"/>
            </a:pPr>
            <a:r>
              <a:rPr sz="3200"/>
              <a:t>Nivel de texto 2</a:t>
            </a:r>
          </a:p>
          <a:p>
            <a:pPr lvl="2">
              <a:defRPr sz="1800"/>
            </a:pPr>
            <a:r>
              <a:rPr sz="3200"/>
              <a:t>Nivel de texto 3</a:t>
            </a:r>
          </a:p>
          <a:p>
            <a:pPr lvl="3">
              <a:defRPr sz="1800"/>
            </a:pPr>
            <a:r>
              <a:rPr sz="3200"/>
              <a:t>Nivel de texto 4</a:t>
            </a:r>
          </a:p>
          <a:p>
            <a:pPr lvl="4">
              <a:defRPr sz="1800"/>
            </a:pPr>
            <a:r>
              <a:rPr sz="3200"/>
              <a:t>Nivel de texto 5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1792288" y="3086100"/>
            <a:ext cx="5486401" cy="22812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Texto del título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1792288" y="5367337"/>
            <a:ext cx="5486401" cy="14906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pPr lvl="0">
              <a:defRPr sz="1800"/>
            </a:pPr>
            <a:r>
              <a:rPr sz="1400"/>
              <a:t>Nivel de texto 1</a:t>
            </a:r>
          </a:p>
          <a:p>
            <a:pPr lvl="1">
              <a:defRPr sz="1800"/>
            </a:pPr>
            <a:r>
              <a:rPr sz="1400"/>
              <a:t>Nivel de texto 2</a:t>
            </a:r>
          </a:p>
          <a:p>
            <a:pPr lvl="2">
              <a:defRPr sz="1800"/>
            </a:pPr>
            <a:r>
              <a:rPr sz="1400"/>
              <a:t>Nivel de texto 3</a:t>
            </a:r>
          </a:p>
          <a:p>
            <a:pPr lvl="3">
              <a:defRPr sz="1800"/>
            </a:pPr>
            <a:r>
              <a:rPr sz="1400"/>
              <a:t>Nivel de texto 4</a:t>
            </a:r>
          </a:p>
          <a:p>
            <a:pPr lvl="4">
              <a:defRPr sz="1800"/>
            </a:pPr>
            <a:r>
              <a:rPr sz="1400"/>
              <a:t>Nivel de texto 5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6"/>
            <a:ext cx="8229600" cy="15081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pPr lvl="0">
              <a:defRPr sz="1800"/>
            </a:pPr>
            <a:r>
              <a:rPr sz="4400"/>
              <a:t>Texto del título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199"/>
            <a:ext cx="8229600" cy="5257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lvl="0">
              <a:defRPr sz="1800"/>
            </a:pPr>
            <a:r>
              <a:rPr sz="3200"/>
              <a:t>Nivel de texto 1</a:t>
            </a:r>
          </a:p>
          <a:p>
            <a:pPr lvl="1">
              <a:defRPr sz="1800"/>
            </a:pPr>
            <a:r>
              <a:rPr sz="3200"/>
              <a:t>Nivel de texto 2</a:t>
            </a:r>
          </a:p>
          <a:p>
            <a:pPr lvl="2">
              <a:defRPr sz="1800"/>
            </a:pPr>
            <a:r>
              <a:rPr sz="3200"/>
              <a:t>Nivel de texto 3</a:t>
            </a:r>
          </a:p>
          <a:p>
            <a:pPr lvl="3">
              <a:defRPr sz="1800"/>
            </a:pPr>
            <a:r>
              <a:rPr sz="3200"/>
              <a:t>Nivel de texto 4</a:t>
            </a:r>
          </a:p>
          <a:p>
            <a:pPr lvl="4">
              <a:defRPr sz="1800"/>
            </a:pPr>
            <a:r>
              <a:rPr sz="3200"/>
              <a:t>Nivel de texto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553200" y="6404292"/>
            <a:ext cx="2133600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>
        <a:defRPr sz="4400">
          <a:latin typeface="Calibri"/>
          <a:ea typeface="Calibri"/>
          <a:cs typeface="Calibri"/>
          <a:sym typeface="Calibri"/>
        </a:defRPr>
      </a:lvl1pPr>
      <a:lvl2pPr algn="ctr">
        <a:defRPr sz="4400">
          <a:latin typeface="Calibri"/>
          <a:ea typeface="Calibri"/>
          <a:cs typeface="Calibri"/>
          <a:sym typeface="Calibri"/>
        </a:defRPr>
      </a:lvl2pPr>
      <a:lvl3pPr algn="ctr">
        <a:defRPr sz="4400">
          <a:latin typeface="Calibri"/>
          <a:ea typeface="Calibri"/>
          <a:cs typeface="Calibri"/>
          <a:sym typeface="Calibri"/>
        </a:defRPr>
      </a:lvl3pPr>
      <a:lvl4pPr algn="ctr">
        <a:defRPr sz="4400">
          <a:latin typeface="Calibri"/>
          <a:ea typeface="Calibri"/>
          <a:cs typeface="Calibri"/>
          <a:sym typeface="Calibri"/>
        </a:defRPr>
      </a:lvl4pPr>
      <a:lvl5pPr algn="ctr">
        <a:defRPr sz="4400">
          <a:latin typeface="Calibri"/>
          <a:ea typeface="Calibri"/>
          <a:cs typeface="Calibri"/>
          <a:sym typeface="Calibri"/>
        </a:defRPr>
      </a:lvl5pPr>
      <a:lvl6pPr algn="ctr">
        <a:defRPr sz="4400">
          <a:latin typeface="Calibri"/>
          <a:ea typeface="Calibri"/>
          <a:cs typeface="Calibri"/>
          <a:sym typeface="Calibri"/>
        </a:defRPr>
      </a:lvl6pPr>
      <a:lvl7pPr algn="ctr">
        <a:defRPr sz="4400">
          <a:latin typeface="Calibri"/>
          <a:ea typeface="Calibri"/>
          <a:cs typeface="Calibri"/>
          <a:sym typeface="Calibri"/>
        </a:defRPr>
      </a:lvl7pPr>
      <a:lvl8pPr algn="ctr">
        <a:defRPr sz="4400">
          <a:latin typeface="Calibri"/>
          <a:ea typeface="Calibri"/>
          <a:cs typeface="Calibri"/>
          <a:sym typeface="Calibri"/>
        </a:defRPr>
      </a:lvl8pPr>
      <a:lvl9pPr algn="ctr">
        <a:defRPr sz="4400">
          <a:latin typeface="Calibri"/>
          <a:ea typeface="Calibri"/>
          <a:cs typeface="Calibri"/>
          <a:sym typeface="Calibri"/>
        </a:defRPr>
      </a:lvl9pPr>
    </p:titleStyle>
    <p:bodyStyle>
      <a:lvl1pPr marL="342900" indent="-3429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1pPr>
      <a:lvl2pPr marL="783771" indent="-326571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2pPr>
      <a:lvl3pPr marL="1219200" indent="-3048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3pPr>
      <a:lvl4pPr marL="1737360" indent="-365760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4pPr>
      <a:lvl5pPr marL="2194560" indent="-365760">
        <a:spcBef>
          <a:spcPts val="700"/>
        </a:spcBef>
        <a:buSzPct val="100000"/>
        <a:buFont typeface="Arial"/>
        <a:buChar char="»"/>
        <a:defRPr sz="3200">
          <a:latin typeface="Calibri"/>
          <a:ea typeface="Calibri"/>
          <a:cs typeface="Calibri"/>
          <a:sym typeface="Calibri"/>
        </a:defRPr>
      </a:lvl5pPr>
      <a:lvl6pPr marL="2651760" indent="-36576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6pPr>
      <a:lvl7pPr marL="3108960" indent="-36576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7pPr>
      <a:lvl8pPr marL="3566159" indent="-365759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8pPr>
      <a:lvl9pPr marL="4023359" indent="-365759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albertcuesta@presidencia.gov.c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1115616" y="2708919"/>
            <a:ext cx="7848873" cy="1442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algn="r">
              <a:lnSpc>
                <a:spcPct val="90000"/>
              </a:lnSpc>
            </a:pPr>
            <a:r>
              <a:rPr sz="4800">
                <a:solidFill>
                  <a:srgbClr val="C0504D"/>
                </a:solidFill>
                <a:latin typeface="Trebuchet MS"/>
                <a:ea typeface="Trebuchet MS"/>
                <a:cs typeface="Trebuchet MS"/>
                <a:sym typeface="Trebuchet MS"/>
              </a:rPr>
              <a:t>Plan Anticorrupción y</a:t>
            </a:r>
          </a:p>
          <a:p>
            <a:pPr lvl="0" algn="r">
              <a:lnSpc>
                <a:spcPct val="90000"/>
              </a:lnSpc>
            </a:pPr>
            <a:r>
              <a:rPr sz="4800">
                <a:solidFill>
                  <a:srgbClr val="C0504D"/>
                </a:solidFill>
                <a:latin typeface="Trebuchet MS"/>
                <a:ea typeface="Trebuchet MS"/>
                <a:cs typeface="Trebuchet MS"/>
                <a:sym typeface="Trebuchet MS"/>
              </a:rPr>
              <a:t> de Atención al Ciudadano</a:t>
            </a:r>
          </a:p>
        </p:txBody>
      </p:sp>
      <p:sp>
        <p:nvSpPr>
          <p:cNvPr id="50" name="Shape 50"/>
          <p:cNvSpPr/>
          <p:nvPr/>
        </p:nvSpPr>
        <p:spPr>
          <a:xfrm>
            <a:off x="1619671" y="4077072"/>
            <a:ext cx="7301991" cy="1"/>
          </a:xfrm>
          <a:prstGeom prst="line">
            <a:avLst/>
          </a:prstGeom>
          <a:ln w="76200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pic>
        <p:nvPicPr>
          <p:cNvPr id="51" name="image1.png" descr="Presidencia de la República de Colombia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Shape 52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3" name="Shape 53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pic>
        <p:nvPicPr>
          <p:cNvPr id="54" name="image2.jpeg" descr="C:\Users\albertcuesta\Documents\Secretaria de Transparencia\logo TRANSPARENCIA (4)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/>
          <p:nvPr/>
        </p:nvSpPr>
        <p:spPr>
          <a:xfrm>
            <a:off x="734035" y="3043919"/>
            <a:ext cx="7675930" cy="2371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02870" tIns="102870" rIns="102870" bIns="102870" anchor="ctr">
            <a:spAutoFit/>
          </a:bodyPr>
          <a:lstStyle>
            <a:lvl1pPr algn="ctr" defTabSz="1200150">
              <a:lnSpc>
                <a:spcPct val="90000"/>
              </a:lnSpc>
              <a:spcBef>
                <a:spcPts val="1100"/>
              </a:spcBef>
              <a:defRPr sz="27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FFFFFF"/>
                </a:solidFill>
              </a:rPr>
              <a:t>Posibilidad de que por acción u omisión, mediante el uso indebido del poder, de los recursos o de la información, se lesionen los intereses de una entidad y en consecuencia, del Estado, para la obtención de un beneficio particular.</a:t>
            </a:r>
          </a:p>
        </p:txBody>
      </p:sp>
      <p:grpSp>
        <p:nvGrpSpPr>
          <p:cNvPr id="246" name="Group 246"/>
          <p:cNvGrpSpPr/>
          <p:nvPr/>
        </p:nvGrpSpPr>
        <p:grpSpPr>
          <a:xfrm>
            <a:off x="1763688" y="1052735"/>
            <a:ext cx="5688632" cy="864097"/>
            <a:chOff x="0" y="0"/>
            <a:chExt cx="5688631" cy="864095"/>
          </a:xfrm>
        </p:grpSpPr>
        <p:sp>
          <p:nvSpPr>
            <p:cNvPr id="244" name="Shape 244"/>
            <p:cNvSpPr/>
            <p:nvPr/>
          </p:nvSpPr>
          <p:spPr>
            <a:xfrm>
              <a:off x="0" y="0"/>
              <a:ext cx="5688632" cy="86409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36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pPr>
              <a:endParaRPr/>
            </a:p>
          </p:txBody>
        </p:sp>
        <p:sp>
          <p:nvSpPr>
            <p:cNvPr id="245" name="Shape 245"/>
            <p:cNvSpPr/>
            <p:nvPr/>
          </p:nvSpPr>
          <p:spPr>
            <a:xfrm>
              <a:off x="42181" y="119628"/>
              <a:ext cx="5604269" cy="624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36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600">
                  <a:solidFill>
                    <a:srgbClr val="C0504D"/>
                  </a:solidFill>
                </a:rPr>
                <a:t>RIESGO DE CORRUPCIÓN</a:t>
              </a:r>
            </a:p>
          </p:txBody>
        </p:sp>
      </p:grpSp>
      <p:sp>
        <p:nvSpPr>
          <p:cNvPr id="247" name="Shape 247"/>
          <p:cNvSpPr/>
          <p:nvPr/>
        </p:nvSpPr>
        <p:spPr>
          <a:xfrm>
            <a:off x="827583" y="2852935"/>
            <a:ext cx="7488832" cy="2936241"/>
          </a:xfrm>
          <a:prstGeom prst="rect">
            <a:avLst/>
          </a:prstGeom>
          <a:solidFill>
            <a:srgbClr val="FFFFFF"/>
          </a:solidFill>
          <a:ln w="25400">
            <a:solidFill>
              <a:srgbClr val="953735"/>
            </a:solidFill>
            <a:prstDash val="lgDash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just">
              <a:defRPr sz="3200"/>
            </a:lvl1pPr>
          </a:lstStyle>
          <a:p>
            <a:pPr lvl="0">
              <a:defRPr sz="1800"/>
            </a:pPr>
            <a:r>
              <a:rPr sz="3200"/>
              <a:t>Posibilidad de que por acción u omisión, mediante el uso indebido del poder, de los recursos o de la información, se lesionen los intereses de una entidad y en consecuencia, del Estado, para la obtención de un beneficio particular.</a:t>
            </a:r>
          </a:p>
        </p:txBody>
      </p:sp>
      <p:sp>
        <p:nvSpPr>
          <p:cNvPr id="248" name="Shape 248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249" name="Shape 249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DEFINICIÓN DE RIESGO DE CORRUPCIÓN </a:t>
            </a:r>
          </a:p>
        </p:txBody>
      </p:sp>
      <p:sp>
        <p:nvSpPr>
          <p:cNvPr id="250" name="Shape 250"/>
          <p:cNvSpPr/>
          <p:nvPr/>
        </p:nvSpPr>
        <p:spPr>
          <a:xfrm>
            <a:off x="3229561" y="2060847"/>
            <a:ext cx="2684878" cy="627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C0504D"/>
          </a:solidFill>
          <a:ln w="25400">
            <a:solidFill>
              <a:srgbClr val="C0504D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1" name="Shape 251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pic>
        <p:nvPicPr>
          <p:cNvPr id="252" name="image1.png" descr="Presidencia de la República de Colombia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253" name="Shape 253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54" name="image2.jpeg" descr="C:\Users\albertcuesta\Documents\Secretaria de Transparencia\logo TRANSPARENCIA (4)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/>
          </p:cNvSpPr>
          <p:nvPr>
            <p:ph type="body" idx="1"/>
          </p:nvPr>
        </p:nvSpPr>
        <p:spPr>
          <a:xfrm>
            <a:off x="251519" y="980727"/>
            <a:ext cx="8568954" cy="5328594"/>
          </a:xfrm>
          <a:prstGeom prst="rect">
            <a:avLst/>
          </a:prstGeom>
          <a:solidFill>
            <a:srgbClr val="FFFFFF"/>
          </a:solidFill>
          <a:ln w="25400">
            <a:solidFill>
              <a:srgbClr val="C0504D"/>
            </a:solidFill>
            <a:bevel/>
          </a:ln>
        </p:spPr>
        <p:txBody>
          <a:bodyPr lIns="0" tIns="0" rIns="0" bIns="0"/>
          <a:lstStyle/>
          <a:p>
            <a:pPr marL="0" lvl="0" indent="0" defTabSz="896111">
              <a:spcBef>
                <a:spcPts val="400"/>
              </a:spcBef>
              <a:buSzTx/>
              <a:buNone/>
              <a:defRPr sz="1800"/>
            </a:pPr>
            <a:r>
              <a:rPr sz="1960" b="1">
                <a:solidFill>
                  <a:srgbClr val="C0504D"/>
                </a:solidFill>
              </a:rPr>
              <a:t>Direccionamiento Estratégico (Alta Dirección).</a:t>
            </a:r>
          </a:p>
          <a:p>
            <a:pPr marL="210026" lvl="0" indent="-210026" defTabSz="896111">
              <a:spcBef>
                <a:spcPts val="400"/>
              </a:spcBef>
              <a:buClr>
                <a:srgbClr val="C0504D"/>
              </a:buClr>
              <a:buFont typeface="Helvetica"/>
              <a:buChar char="▪"/>
              <a:defRPr sz="1800"/>
            </a:pPr>
            <a:r>
              <a:rPr sz="1960"/>
              <a:t>Concentración de autoridad o exceso de poder.</a:t>
            </a:r>
          </a:p>
          <a:p>
            <a:pPr marL="210026" lvl="0" indent="-210026" defTabSz="896111">
              <a:spcBef>
                <a:spcPts val="400"/>
              </a:spcBef>
              <a:buClr>
                <a:srgbClr val="C0504D"/>
              </a:buClr>
              <a:buFont typeface="Helvetica"/>
              <a:buChar char="▪"/>
              <a:defRPr sz="1800"/>
            </a:pPr>
            <a:r>
              <a:rPr sz="1960"/>
              <a:t>Amiguismo y clientelismo.</a:t>
            </a:r>
          </a:p>
          <a:p>
            <a:pPr marL="0" lvl="0" indent="0" defTabSz="896111">
              <a:spcBef>
                <a:spcPts val="400"/>
              </a:spcBef>
              <a:buSzTx/>
              <a:buNone/>
              <a:defRPr sz="1800"/>
            </a:pPr>
            <a:r>
              <a:rPr sz="1960" b="1">
                <a:solidFill>
                  <a:srgbClr val="C0504D"/>
                </a:solidFill>
              </a:rPr>
              <a:t>Financiero (Está relacionado con áreas de Planeación y Presupuesto). </a:t>
            </a:r>
          </a:p>
          <a:p>
            <a:pPr marL="210026" lvl="0" indent="-210026" defTabSz="896111">
              <a:spcBef>
                <a:spcPts val="400"/>
              </a:spcBef>
              <a:buClr>
                <a:srgbClr val="C0504D"/>
              </a:buClr>
              <a:buFont typeface="Helvetica"/>
              <a:buChar char="▪"/>
              <a:defRPr sz="1800"/>
            </a:pPr>
            <a:r>
              <a:rPr sz="1960"/>
              <a:t>Inclusión de gastos no autorizados.</a:t>
            </a:r>
          </a:p>
          <a:p>
            <a:pPr marL="240030" lvl="1" indent="-240030" defTabSz="896111">
              <a:spcBef>
                <a:spcPts val="400"/>
              </a:spcBef>
              <a:buClr>
                <a:srgbClr val="C0504D"/>
              </a:buClr>
              <a:buFont typeface="Helvetica"/>
              <a:buChar char="▪"/>
              <a:defRPr sz="1800"/>
            </a:pPr>
            <a:r>
              <a:rPr sz="1960"/>
              <a:t>Afectar rubros que no corresponden con el objeto del gasto en beneficio propio o a cambio de una retribución económica.</a:t>
            </a:r>
          </a:p>
          <a:p>
            <a:pPr marL="0" lvl="0" indent="0" defTabSz="896111">
              <a:spcBef>
                <a:spcPts val="400"/>
              </a:spcBef>
              <a:buSzTx/>
              <a:buNone/>
              <a:defRPr sz="1800"/>
            </a:pPr>
            <a:r>
              <a:rPr sz="1960" b="1">
                <a:solidFill>
                  <a:srgbClr val="C0504D"/>
                </a:solidFill>
              </a:rPr>
              <a:t>De contratación (Como proceso o los procedimientos ligados a éste).</a:t>
            </a:r>
          </a:p>
          <a:p>
            <a:pPr marL="240030" lvl="1" indent="-240030" algn="just" defTabSz="896111">
              <a:spcBef>
                <a:spcPts val="400"/>
              </a:spcBef>
              <a:buClr>
                <a:srgbClr val="C0504D"/>
              </a:buClr>
              <a:buFont typeface="Helvetica"/>
              <a:buChar char="▪"/>
              <a:defRPr sz="1800"/>
            </a:pPr>
            <a:r>
              <a:rPr sz="1960"/>
              <a:t>Estudios previos o de factibilidad manipulados por personal interesado en el futuro proceso de contratación. (Estableciendo necesidades inexistentes o aspectos que benefician a una firma en particular).</a:t>
            </a:r>
          </a:p>
          <a:p>
            <a:pPr marL="240030" lvl="1" indent="-240030" algn="just" defTabSz="896111">
              <a:spcBef>
                <a:spcPts val="400"/>
              </a:spcBef>
              <a:buClr>
                <a:srgbClr val="C0504D"/>
              </a:buClr>
              <a:buFont typeface="Helvetica"/>
              <a:buChar char="▪"/>
              <a:defRPr sz="1800"/>
            </a:pPr>
            <a:r>
              <a:rPr sz="1960"/>
              <a:t>Pliegos de condiciones hechos a la medida de una firma en particular.</a:t>
            </a:r>
          </a:p>
          <a:p>
            <a:pPr marL="0" lvl="0" indent="0" defTabSz="896111">
              <a:spcBef>
                <a:spcPts val="400"/>
              </a:spcBef>
              <a:buSzTx/>
              <a:buNone/>
              <a:defRPr sz="1800"/>
            </a:pPr>
            <a:r>
              <a:rPr sz="1960" b="1">
                <a:solidFill>
                  <a:srgbClr val="C0504D"/>
                </a:solidFill>
              </a:rPr>
              <a:t>De información y documentación.</a:t>
            </a:r>
          </a:p>
          <a:p>
            <a:pPr marL="240030" lvl="1" indent="-240030" algn="just" defTabSz="896111">
              <a:spcBef>
                <a:spcPts val="400"/>
              </a:spcBef>
              <a:buClr>
                <a:srgbClr val="C0504D"/>
              </a:buClr>
              <a:buFont typeface="Helvetica"/>
              <a:buChar char="▪"/>
              <a:defRPr sz="1800"/>
            </a:pPr>
            <a:r>
              <a:rPr sz="1960"/>
              <a:t>Concentración de información de actividades o procesos en una persona.</a:t>
            </a:r>
          </a:p>
          <a:p>
            <a:pPr marL="240030" lvl="1" indent="-240030" algn="just" defTabSz="896111">
              <a:spcBef>
                <a:spcPts val="400"/>
              </a:spcBef>
              <a:buClr>
                <a:srgbClr val="C0504D"/>
              </a:buClr>
              <a:buFont typeface="Helvetica"/>
              <a:buChar char="▪"/>
              <a:defRPr sz="1800"/>
            </a:pPr>
            <a:r>
              <a:rPr sz="1960"/>
              <a:t>Ocultar a la ciudadanía la información considerada pública.</a:t>
            </a:r>
          </a:p>
        </p:txBody>
      </p:sp>
      <p:sp>
        <p:nvSpPr>
          <p:cNvPr id="257" name="Shape 257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258" name="Shape 258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PROCESOS Y PROCEDIMIENTOS SUSCEPTIBLES DE R. C.</a:t>
            </a:r>
          </a:p>
        </p:txBody>
      </p:sp>
      <p:sp>
        <p:nvSpPr>
          <p:cNvPr id="259" name="Shape 259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pic>
        <p:nvPicPr>
          <p:cNvPr id="260" name="image1.png" descr="Presidencia de la República de Colombia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Shape 261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62" name="image2.jpeg" descr="C:\Users\albertcuesta\Documents\Secretaria de Transparencia\logo TRANSPARENCIA (4)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/>
          </p:cNvSpPr>
          <p:nvPr>
            <p:ph type="body" idx="1"/>
          </p:nvPr>
        </p:nvSpPr>
        <p:spPr>
          <a:xfrm>
            <a:off x="156591" y="1124743"/>
            <a:ext cx="8735889" cy="5040562"/>
          </a:xfrm>
          <a:prstGeom prst="rect">
            <a:avLst/>
          </a:prstGeom>
          <a:solidFill>
            <a:srgbClr val="FFFFFF"/>
          </a:solidFill>
          <a:ln w="25400">
            <a:solidFill>
              <a:srgbClr val="C0504D"/>
            </a:solidFill>
            <a:bevel/>
          </a:ln>
        </p:spPr>
        <p:txBody>
          <a:bodyPr lIns="0" tIns="0" rIns="0" bIns="0"/>
          <a:lstStyle/>
          <a:p>
            <a:pPr marL="0" lvl="0" indent="0" algn="just" defTabSz="886968">
              <a:spcBef>
                <a:spcPts val="400"/>
              </a:spcBef>
              <a:buSzTx/>
              <a:buNone/>
              <a:defRPr sz="1800"/>
            </a:pPr>
            <a:r>
              <a:rPr sz="1940" b="1">
                <a:solidFill>
                  <a:srgbClr val="C0504D"/>
                </a:solidFill>
              </a:rPr>
              <a:t>De investigación y sanción.</a:t>
            </a:r>
          </a:p>
          <a:p>
            <a:pPr marL="237580" lvl="1" indent="-237580" algn="just" defTabSz="886968">
              <a:spcBef>
                <a:spcPts val="400"/>
              </a:spcBef>
              <a:buClr>
                <a:srgbClr val="C0504D"/>
              </a:buClr>
              <a:buFont typeface="Helvetica"/>
              <a:buChar char="▪"/>
              <a:defRPr sz="1800"/>
            </a:pPr>
            <a:r>
              <a:rPr sz="1940"/>
              <a:t>Fallos amañados.</a:t>
            </a:r>
          </a:p>
          <a:p>
            <a:pPr marL="237580" lvl="1" indent="-237580" algn="just" defTabSz="886968">
              <a:spcBef>
                <a:spcPts val="400"/>
              </a:spcBef>
              <a:buClr>
                <a:srgbClr val="C0504D"/>
              </a:buClr>
              <a:buFont typeface="Helvetica"/>
              <a:buChar char="▪"/>
              <a:defRPr sz="1800"/>
            </a:pPr>
            <a:r>
              <a:rPr sz="1940"/>
              <a:t>Dilatación de los procesos con el propósito de obtener el vencimiento de términos o la prescripción del mismo.</a:t>
            </a:r>
          </a:p>
          <a:p>
            <a:pPr marL="0" lvl="0" indent="0" algn="just" defTabSz="886968">
              <a:spcBef>
                <a:spcPts val="400"/>
              </a:spcBef>
              <a:buSzTx/>
              <a:buNone/>
              <a:defRPr sz="1800"/>
            </a:pPr>
            <a:r>
              <a:rPr sz="1940" b="1">
                <a:solidFill>
                  <a:srgbClr val="C0504D"/>
                </a:solidFill>
              </a:rPr>
              <a:t>De actividades regulatorias.</a:t>
            </a:r>
          </a:p>
          <a:p>
            <a:pPr marL="237580" lvl="1" indent="-237580" algn="just" defTabSz="886968">
              <a:spcBef>
                <a:spcPts val="400"/>
              </a:spcBef>
              <a:buClr>
                <a:srgbClr val="C0504D"/>
              </a:buClr>
              <a:buFont typeface="Helvetica"/>
              <a:buChar char="▪"/>
              <a:defRPr sz="1800"/>
            </a:pPr>
            <a:r>
              <a:rPr sz="1940"/>
              <a:t>Decisiones ajustadas a intereses particulares.</a:t>
            </a:r>
          </a:p>
          <a:p>
            <a:pPr marL="237580" lvl="1" indent="-237580" algn="just" defTabSz="886968">
              <a:spcBef>
                <a:spcPts val="400"/>
              </a:spcBef>
              <a:buClr>
                <a:srgbClr val="C0504D"/>
              </a:buClr>
              <a:buFont typeface="Helvetica"/>
              <a:buChar char="▪"/>
              <a:defRPr sz="1800"/>
            </a:pPr>
            <a:r>
              <a:rPr sz="1940"/>
              <a:t>Tráfico de influencias, (amiguismo, persona influyente).</a:t>
            </a:r>
          </a:p>
          <a:p>
            <a:pPr marL="237580" lvl="1" indent="-237580" algn="just" defTabSz="886968">
              <a:spcBef>
                <a:spcPts val="400"/>
              </a:spcBef>
              <a:buClr>
                <a:srgbClr val="C0504D"/>
              </a:buClr>
              <a:buFont typeface="Helvetica"/>
              <a:buChar char="▪"/>
              <a:defRPr sz="1800"/>
            </a:pPr>
            <a:r>
              <a:rPr sz="1940"/>
              <a:t>Soborno (Cohecho).</a:t>
            </a:r>
          </a:p>
          <a:p>
            <a:pPr marL="0" lvl="0" indent="0" algn="just" defTabSz="886968">
              <a:spcBef>
                <a:spcPts val="400"/>
              </a:spcBef>
              <a:buSzTx/>
              <a:buNone/>
              <a:defRPr sz="1800"/>
            </a:pPr>
            <a:r>
              <a:rPr sz="1940" b="1">
                <a:solidFill>
                  <a:srgbClr val="C0504D"/>
                </a:solidFill>
              </a:rPr>
              <a:t>De trámites y/o servicios internos y externos. </a:t>
            </a:r>
          </a:p>
          <a:p>
            <a:pPr marL="237580" lvl="1" indent="-237580" algn="just" defTabSz="886968">
              <a:spcBef>
                <a:spcPts val="400"/>
              </a:spcBef>
              <a:buClr>
                <a:srgbClr val="C0504D"/>
              </a:buClr>
              <a:buFont typeface="Helvetica"/>
              <a:buChar char="▪"/>
              <a:defRPr sz="1800"/>
            </a:pPr>
            <a:r>
              <a:rPr sz="1940"/>
              <a:t>Cobro por realización del trámite, (Concusión).</a:t>
            </a:r>
          </a:p>
          <a:p>
            <a:pPr marL="0" lvl="0" indent="0" algn="just" defTabSz="886968">
              <a:spcBef>
                <a:spcPts val="400"/>
              </a:spcBef>
              <a:buSzTx/>
              <a:buNone/>
              <a:defRPr sz="1800"/>
            </a:pPr>
            <a:r>
              <a:rPr sz="1940" b="1">
                <a:solidFill>
                  <a:srgbClr val="C0504D"/>
                </a:solidFill>
              </a:rPr>
              <a:t>De reconocimiento de un derecho, como la expedición de licencias y/o permisos.</a:t>
            </a:r>
          </a:p>
          <a:p>
            <a:pPr marL="237580" lvl="1" indent="-237580" algn="just" defTabSz="886968">
              <a:spcBef>
                <a:spcPts val="400"/>
              </a:spcBef>
              <a:buClr>
                <a:srgbClr val="C0504D"/>
              </a:buClr>
              <a:buFont typeface="Helvetica"/>
              <a:buChar char="▪"/>
              <a:defRPr sz="1800"/>
            </a:pPr>
            <a:r>
              <a:rPr sz="1940"/>
              <a:t>Cobrar por el trámite, (Concusión).</a:t>
            </a:r>
          </a:p>
          <a:p>
            <a:pPr marL="237580" lvl="1" indent="-237580" algn="just" defTabSz="886968">
              <a:spcBef>
                <a:spcPts val="400"/>
              </a:spcBef>
              <a:buClr>
                <a:srgbClr val="C0504D"/>
              </a:buClr>
              <a:buFont typeface="Helvetica"/>
              <a:buChar char="▪"/>
              <a:defRPr sz="1800"/>
            </a:pPr>
            <a:r>
              <a:rPr sz="1940"/>
              <a:t>Ofrecer beneficios económicos para acelerar la expedición de una licencia o para su obtención sin el cumplimiento de todos los requisitos legales.</a:t>
            </a:r>
          </a:p>
        </p:txBody>
      </p:sp>
      <p:sp>
        <p:nvSpPr>
          <p:cNvPr id="265" name="Shape 265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266" name="Shape 266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PROCESOS Y PROCEDIMIENTOS SUSCEPTIBLES DE R. C.</a:t>
            </a:r>
          </a:p>
        </p:txBody>
      </p:sp>
      <p:sp>
        <p:nvSpPr>
          <p:cNvPr id="267" name="Shape 267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pic>
        <p:nvPicPr>
          <p:cNvPr id="268" name="image1.png" descr="Presidencia de la República de Colombia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269" name="Shape 269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70" name="image2.jpeg" descr="C:\Users\albertcuesta\Documents\Secretaria de Transparencia\logo TRANSPARENCIA (4)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273" name="Shape 273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ELABORACIÓN MAPA DE RIESGOS DE CORRUPCIÓN</a:t>
            </a:r>
          </a:p>
        </p:txBody>
      </p:sp>
      <p:sp>
        <p:nvSpPr>
          <p:cNvPr id="274" name="Shape 274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grpSp>
        <p:nvGrpSpPr>
          <p:cNvPr id="294" name="Group 294"/>
          <p:cNvGrpSpPr/>
          <p:nvPr/>
        </p:nvGrpSpPr>
        <p:grpSpPr>
          <a:xfrm>
            <a:off x="323527" y="1484782"/>
            <a:ext cx="8568955" cy="4968554"/>
            <a:chOff x="0" y="-1"/>
            <a:chExt cx="8568953" cy="4968552"/>
          </a:xfrm>
        </p:grpSpPr>
        <p:grpSp>
          <p:nvGrpSpPr>
            <p:cNvPr id="277" name="Group 277"/>
            <p:cNvGrpSpPr/>
            <p:nvPr/>
          </p:nvGrpSpPr>
          <p:grpSpPr>
            <a:xfrm>
              <a:off x="0" y="-1"/>
              <a:ext cx="6598095" cy="894340"/>
              <a:chOff x="0" y="0"/>
              <a:chExt cx="6598094" cy="894339"/>
            </a:xfrm>
          </p:grpSpPr>
          <p:sp>
            <p:nvSpPr>
              <p:cNvPr id="275" name="Shape 275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4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76" name="Shape 276"/>
              <p:cNvSpPr/>
              <p:nvPr/>
            </p:nvSpPr>
            <p:spPr>
              <a:xfrm>
                <a:off x="0" y="31085"/>
                <a:ext cx="6598094" cy="832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>
                <a:lvl1pPr defTabSz="1066800">
                  <a:lnSpc>
                    <a:spcPct val="90000"/>
                  </a:lnSpc>
                  <a:spcBef>
                    <a:spcPts val="1600"/>
                  </a:spcBef>
                  <a:defRPr sz="4000" b="1">
                    <a:solidFill>
                      <a:srgbClr val="FFFFFF"/>
                    </a:solid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4000" b="1" dirty="0" err="1">
                    <a:solidFill>
                      <a:srgbClr val="FFFFFF"/>
                    </a:solidFill>
                  </a:rPr>
                  <a:t>Establecer</a:t>
                </a:r>
                <a:r>
                  <a:rPr sz="4000" b="1" dirty="0">
                    <a:solidFill>
                      <a:srgbClr val="FFFFFF"/>
                    </a:solidFill>
                  </a:rPr>
                  <a:t> </a:t>
                </a:r>
                <a:r>
                  <a:rPr sz="4000" b="1" dirty="0" err="1">
                    <a:solidFill>
                      <a:srgbClr val="FFFFFF"/>
                    </a:solidFill>
                  </a:rPr>
                  <a:t>contexto</a:t>
                </a:r>
                <a:r>
                  <a:rPr sz="4000" b="1" dirty="0">
                    <a:solidFill>
                      <a:srgbClr val="FFFFFF"/>
                    </a:solidFill>
                  </a:rPr>
                  <a:t>: </a:t>
                </a:r>
              </a:p>
            </p:txBody>
          </p:sp>
        </p:grpSp>
        <p:grpSp>
          <p:nvGrpSpPr>
            <p:cNvPr id="280" name="Group 280">
              <a:hlinkClick r:id="rId2" action="ppaction://hlinksldjump"/>
            </p:cNvPr>
            <p:cNvGrpSpPr/>
            <p:nvPr/>
          </p:nvGrpSpPr>
          <p:grpSpPr>
            <a:xfrm>
              <a:off x="492714" y="1018552"/>
              <a:ext cx="6598095" cy="894340"/>
              <a:chOff x="0" y="0"/>
              <a:chExt cx="6598094" cy="894339"/>
            </a:xfrm>
          </p:grpSpPr>
          <p:sp>
            <p:nvSpPr>
              <p:cNvPr id="278" name="Shape 278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C0504D"/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4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79" name="Shape 279"/>
              <p:cNvSpPr/>
              <p:nvPr/>
            </p:nvSpPr>
            <p:spPr>
              <a:xfrm>
                <a:off x="0" y="31085"/>
                <a:ext cx="6598094" cy="832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>
                <a:lvl1pPr defTabSz="1066800">
                  <a:lnSpc>
                    <a:spcPct val="90000"/>
                  </a:lnSpc>
                  <a:spcBef>
                    <a:spcPts val="1600"/>
                  </a:spcBef>
                  <a:defRPr sz="4000" b="1">
                    <a:solidFill>
                      <a:srgbClr val="FFFFFF"/>
                    </a:solid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4000" b="1">
                    <a:solidFill>
                      <a:srgbClr val="FFFFFF"/>
                    </a:solidFill>
                  </a:rPr>
                  <a:t>Identificar y definir:</a:t>
                </a:r>
              </a:p>
            </p:txBody>
          </p:sp>
        </p:grpSp>
        <p:grpSp>
          <p:nvGrpSpPr>
            <p:cNvPr id="283" name="Group 283"/>
            <p:cNvGrpSpPr/>
            <p:nvPr/>
          </p:nvGrpSpPr>
          <p:grpSpPr>
            <a:xfrm>
              <a:off x="985428" y="2037105"/>
              <a:ext cx="6598096" cy="894340"/>
              <a:chOff x="0" y="0"/>
              <a:chExt cx="6598094" cy="894339"/>
            </a:xfrm>
          </p:grpSpPr>
          <p:sp>
            <p:nvSpPr>
              <p:cNvPr id="281" name="Shape 281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C0504D"/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4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2" name="Shape 282"/>
              <p:cNvSpPr/>
              <p:nvPr/>
            </p:nvSpPr>
            <p:spPr>
              <a:xfrm>
                <a:off x="0" y="31085"/>
                <a:ext cx="6598094" cy="832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1600"/>
                  </a:spcBef>
                </a:pPr>
                <a:r>
                  <a:rPr sz="4000" b="1">
                    <a:solidFill>
                      <a:srgbClr val="FFFFFF"/>
                    </a:solidFill>
                  </a:rPr>
                  <a:t>	Análisis:</a:t>
                </a:r>
                <a:r>
                  <a:rPr sz="4000">
                    <a:solidFill>
                      <a:srgbClr val="FFFFFF"/>
                    </a:solidFill>
                  </a:rPr>
                  <a:t> </a:t>
                </a:r>
              </a:p>
            </p:txBody>
          </p:sp>
        </p:grpSp>
        <p:grpSp>
          <p:nvGrpSpPr>
            <p:cNvPr id="286" name="Group 286"/>
            <p:cNvGrpSpPr/>
            <p:nvPr/>
          </p:nvGrpSpPr>
          <p:grpSpPr>
            <a:xfrm>
              <a:off x="1478143" y="3055658"/>
              <a:ext cx="6598096" cy="894340"/>
              <a:chOff x="0" y="0"/>
              <a:chExt cx="6598094" cy="894339"/>
            </a:xfrm>
          </p:grpSpPr>
          <p:sp>
            <p:nvSpPr>
              <p:cNvPr id="284" name="Shape 284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C0504D"/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4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5" name="Shape 285"/>
              <p:cNvSpPr/>
              <p:nvPr/>
            </p:nvSpPr>
            <p:spPr>
              <a:xfrm>
                <a:off x="0" y="31085"/>
                <a:ext cx="6598094" cy="832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>
                <a:lvl1pPr defTabSz="1066800">
                  <a:lnSpc>
                    <a:spcPct val="90000"/>
                  </a:lnSpc>
                  <a:spcBef>
                    <a:spcPts val="1600"/>
                  </a:spcBef>
                  <a:defRPr sz="4000" b="1">
                    <a:solidFill>
                      <a:srgbClr val="FFFFFF"/>
                    </a:solid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4000" b="1">
                    <a:solidFill>
                      <a:srgbClr val="FFFFFF"/>
                    </a:solidFill>
                  </a:rPr>
                  <a:t>         Valoración:</a:t>
                </a:r>
              </a:p>
            </p:txBody>
          </p:sp>
        </p:grpSp>
        <p:grpSp>
          <p:nvGrpSpPr>
            <p:cNvPr id="289" name="Group 289"/>
            <p:cNvGrpSpPr/>
            <p:nvPr/>
          </p:nvGrpSpPr>
          <p:grpSpPr>
            <a:xfrm>
              <a:off x="1970857" y="4074211"/>
              <a:ext cx="6598096" cy="894340"/>
              <a:chOff x="0" y="0"/>
              <a:chExt cx="6598094" cy="894339"/>
            </a:xfrm>
          </p:grpSpPr>
          <p:sp>
            <p:nvSpPr>
              <p:cNvPr id="287" name="Shape 287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C0504D"/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36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8" name="Shape 288"/>
              <p:cNvSpPr/>
              <p:nvPr/>
            </p:nvSpPr>
            <p:spPr>
              <a:xfrm>
                <a:off x="0" y="62835"/>
                <a:ext cx="6598094" cy="7686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>
                <a:lvl1pPr defTabSz="1066800">
                  <a:lnSpc>
                    <a:spcPct val="90000"/>
                  </a:lnSpc>
                  <a:spcBef>
                    <a:spcPts val="1500"/>
                  </a:spcBef>
                  <a:defRPr sz="3600" b="1">
                    <a:solidFill>
                      <a:srgbClr val="FFFFFF"/>
                    </a:solid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3600" b="1">
                    <a:solidFill>
                      <a:srgbClr val="FFFFFF"/>
                    </a:solidFill>
                  </a:rPr>
                  <a:t>Política de Administración:  </a:t>
                </a:r>
              </a:p>
            </p:txBody>
          </p:sp>
        </p:grpSp>
        <p:sp>
          <p:nvSpPr>
            <p:cNvPr id="290" name="Shape 290"/>
            <p:cNvSpPr/>
            <p:nvPr/>
          </p:nvSpPr>
          <p:spPr>
            <a:xfrm>
              <a:off x="6016772" y="653363"/>
              <a:ext cx="581321" cy="58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lnTo>
                    <a:pt x="0" y="11880"/>
                  </a:lnTo>
                  <a:close/>
                </a:path>
              </a:pathLst>
            </a:custGeom>
            <a:solidFill>
              <a:srgbClr val="E8CFCF">
                <a:alpha val="90000"/>
              </a:srgbClr>
            </a:solidFill>
            <a:ln w="25400" cap="flat">
              <a:solidFill>
                <a:srgbClr val="E8CFCF">
                  <a:alpha val="9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ts val="700"/>
                </a:spcBef>
                <a:defRPr sz="2600"/>
              </a:pPr>
              <a:endParaRPr/>
            </a:p>
          </p:txBody>
        </p:sp>
        <p:sp>
          <p:nvSpPr>
            <p:cNvPr id="291" name="Shape 291"/>
            <p:cNvSpPr/>
            <p:nvPr/>
          </p:nvSpPr>
          <p:spPr>
            <a:xfrm>
              <a:off x="6517986" y="1671916"/>
              <a:ext cx="581321" cy="58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lnTo>
                    <a:pt x="0" y="11880"/>
                  </a:lnTo>
                  <a:close/>
                </a:path>
              </a:pathLst>
            </a:custGeom>
            <a:solidFill>
              <a:srgbClr val="E8CFCF">
                <a:alpha val="90000"/>
              </a:srgbClr>
            </a:solidFill>
            <a:ln w="25400" cap="flat">
              <a:solidFill>
                <a:srgbClr val="E8CFCF">
                  <a:alpha val="9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ts val="700"/>
                </a:spcBef>
                <a:defRPr sz="2600"/>
              </a:pPr>
              <a:endParaRPr/>
            </a:p>
          </p:txBody>
        </p:sp>
        <p:sp>
          <p:nvSpPr>
            <p:cNvPr id="292" name="Shape 292"/>
            <p:cNvSpPr/>
            <p:nvPr/>
          </p:nvSpPr>
          <p:spPr>
            <a:xfrm>
              <a:off x="7002202" y="2675564"/>
              <a:ext cx="581321" cy="58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lnTo>
                    <a:pt x="0" y="11880"/>
                  </a:lnTo>
                  <a:close/>
                </a:path>
              </a:pathLst>
            </a:custGeom>
            <a:solidFill>
              <a:srgbClr val="E8CFCF">
                <a:alpha val="90000"/>
              </a:srgbClr>
            </a:solidFill>
            <a:ln w="25400" cap="flat">
              <a:solidFill>
                <a:srgbClr val="E8CFCF">
                  <a:alpha val="9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ts val="700"/>
                </a:spcBef>
                <a:defRPr sz="2600"/>
              </a:pPr>
              <a:endParaRPr/>
            </a:p>
          </p:txBody>
        </p:sp>
        <p:sp>
          <p:nvSpPr>
            <p:cNvPr id="293" name="Shape 293"/>
            <p:cNvSpPr/>
            <p:nvPr/>
          </p:nvSpPr>
          <p:spPr>
            <a:xfrm>
              <a:off x="7494916" y="3704054"/>
              <a:ext cx="581321" cy="58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lnTo>
                    <a:pt x="0" y="11880"/>
                  </a:lnTo>
                  <a:close/>
                </a:path>
              </a:pathLst>
            </a:custGeom>
            <a:solidFill>
              <a:srgbClr val="E8CFCF">
                <a:alpha val="90000"/>
              </a:srgbClr>
            </a:solidFill>
            <a:ln w="25400" cap="flat">
              <a:solidFill>
                <a:srgbClr val="E8CFCF">
                  <a:alpha val="9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ts val="700"/>
                </a:spcBef>
                <a:defRPr sz="2600"/>
              </a:pPr>
              <a:endParaRPr/>
            </a:p>
          </p:txBody>
        </p:sp>
      </p:grpSp>
      <p:grpSp>
        <p:nvGrpSpPr>
          <p:cNvPr id="297" name="Group 297"/>
          <p:cNvGrpSpPr/>
          <p:nvPr/>
        </p:nvGrpSpPr>
        <p:grpSpPr>
          <a:xfrm>
            <a:off x="825324" y="836712"/>
            <a:ext cx="7347077" cy="504057"/>
            <a:chOff x="0" y="0"/>
            <a:chExt cx="7347076" cy="504056"/>
          </a:xfrm>
        </p:grpSpPr>
        <p:sp>
          <p:nvSpPr>
            <p:cNvPr id="295" name="Shape 295"/>
            <p:cNvSpPr/>
            <p:nvPr/>
          </p:nvSpPr>
          <p:spPr>
            <a:xfrm>
              <a:off x="0" y="0"/>
              <a:ext cx="7347077" cy="50405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8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pPr>
              <a:endParaRPr/>
            </a:p>
          </p:txBody>
        </p:sp>
        <p:sp>
          <p:nvSpPr>
            <p:cNvPr id="296" name="Shape 296"/>
            <p:cNvSpPr/>
            <p:nvPr/>
          </p:nvSpPr>
          <p:spPr>
            <a:xfrm>
              <a:off x="24606" y="3108"/>
              <a:ext cx="7297865" cy="497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28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800">
                  <a:solidFill>
                    <a:srgbClr val="C0504D"/>
                  </a:solidFill>
                </a:rPr>
                <a:t>ELABORACIÓN RIESGOS DE CORRUPCIÓN</a:t>
              </a:r>
            </a:p>
          </p:txBody>
        </p:sp>
      </p:grpSp>
      <p:pic>
        <p:nvPicPr>
          <p:cNvPr id="318" name="image1.png" descr="Presidencia de la República de Colombia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319" name="Shape 319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20" name="image2.jpeg" descr="C:\Users\albertcuesta\Documents\Secretaria de Transparencia\logo TRANSPARENCIA (4)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Shape 564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565" name="Shape 565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ELABORACIÓN MAPA DE RIESGOS DE CORRUPCIÓN</a:t>
            </a:r>
          </a:p>
        </p:txBody>
      </p:sp>
      <p:sp>
        <p:nvSpPr>
          <p:cNvPr id="566" name="Shape 566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567" name="Shape 567"/>
          <p:cNvSpPr/>
          <p:nvPr/>
        </p:nvSpPr>
        <p:spPr>
          <a:xfrm>
            <a:off x="3433760" y="2649105"/>
            <a:ext cx="3658521" cy="675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17500" lvl="0" indent="-317500" algn="just">
              <a:buClr>
                <a:srgbClr val="FFFFFF"/>
              </a:buClr>
              <a:buSzPct val="100000"/>
              <a:buFont typeface="Arial"/>
              <a:buChar char="•"/>
            </a:pPr>
            <a:r>
              <a:rPr sz="2000">
                <a:solidFill>
                  <a:srgbClr val="FFFFFF"/>
                </a:solidFill>
              </a:rPr>
              <a:t>Identificar Causas. </a:t>
            </a:r>
          </a:p>
          <a:p>
            <a:pPr marL="317500" lvl="0" indent="-317500" algn="just">
              <a:buClr>
                <a:srgbClr val="FFFFFF"/>
              </a:buClr>
              <a:buSzPct val="100000"/>
              <a:buFont typeface="Arial"/>
              <a:buChar char="•"/>
            </a:pPr>
            <a:r>
              <a:rPr sz="2000">
                <a:solidFill>
                  <a:srgbClr val="FFFFFF"/>
                </a:solidFill>
              </a:rPr>
              <a:t>Definir riesgo de corrupción.</a:t>
            </a:r>
          </a:p>
        </p:txBody>
      </p:sp>
      <p:sp>
        <p:nvSpPr>
          <p:cNvPr id="568" name="Shape 568"/>
          <p:cNvSpPr/>
          <p:nvPr/>
        </p:nvSpPr>
        <p:spPr>
          <a:xfrm>
            <a:off x="2771799" y="3534107"/>
            <a:ext cx="3384377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81000" lvl="0" indent="-381000" algn="just">
              <a:buClr>
                <a:srgbClr val="FFFFFF"/>
              </a:buClr>
              <a:buSzPct val="100000"/>
              <a:buFont typeface="Arial"/>
              <a:buChar char="•"/>
            </a:pPr>
            <a:r>
              <a:rPr sz="2400">
                <a:solidFill>
                  <a:srgbClr val="FFFFFF"/>
                </a:solidFill>
              </a:rPr>
              <a:t>Impacto UNICO. </a:t>
            </a:r>
          </a:p>
          <a:p>
            <a:pPr marL="381000" lvl="0" indent="-381000" algn="just">
              <a:buClr>
                <a:srgbClr val="FFFFFF"/>
              </a:buClr>
              <a:buSzPct val="100000"/>
              <a:buFont typeface="Arial"/>
              <a:buChar char="•"/>
            </a:pPr>
            <a:r>
              <a:rPr sz="2400">
                <a:solidFill>
                  <a:srgbClr val="FFFFFF"/>
                </a:solidFill>
              </a:rPr>
              <a:t>Probabilidad.</a:t>
            </a:r>
          </a:p>
        </p:txBody>
      </p:sp>
      <p:sp>
        <p:nvSpPr>
          <p:cNvPr id="569" name="Shape 569"/>
          <p:cNvSpPr/>
          <p:nvPr/>
        </p:nvSpPr>
        <p:spPr>
          <a:xfrm>
            <a:off x="4698839" y="4542218"/>
            <a:ext cx="2177417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81000" lvl="0" indent="-381000" algn="just">
              <a:buClr>
                <a:srgbClr val="FFFFFF"/>
              </a:buClr>
              <a:buSzPct val="100000"/>
              <a:buFont typeface="Arial"/>
              <a:buChar char="•"/>
            </a:pPr>
            <a:r>
              <a:rPr sz="2400">
                <a:solidFill>
                  <a:srgbClr val="FFFFFF"/>
                </a:solidFill>
              </a:rPr>
              <a:t>Preventivos.</a:t>
            </a:r>
          </a:p>
          <a:p>
            <a:pPr marL="381000" lvl="0" indent="-381000" algn="just">
              <a:buClr>
                <a:srgbClr val="FFFFFF"/>
              </a:buClr>
              <a:buSzPct val="100000"/>
              <a:buFont typeface="Arial"/>
              <a:buChar char="•"/>
            </a:pPr>
            <a:r>
              <a:rPr sz="2400">
                <a:solidFill>
                  <a:srgbClr val="FFFFFF"/>
                </a:solidFill>
              </a:rPr>
              <a:t>Correctivos.</a:t>
            </a:r>
          </a:p>
        </p:txBody>
      </p:sp>
      <p:sp>
        <p:nvSpPr>
          <p:cNvPr id="570" name="Shape 570"/>
          <p:cNvSpPr/>
          <p:nvPr/>
        </p:nvSpPr>
        <p:spPr>
          <a:xfrm>
            <a:off x="5850967" y="5589239"/>
            <a:ext cx="2177417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81000" lvl="0" indent="-381000" algn="just">
              <a:buClr>
                <a:srgbClr val="FFFFFF"/>
              </a:buClr>
              <a:buSzPct val="100000"/>
              <a:buFont typeface="Arial"/>
              <a:buChar char="•"/>
            </a:pPr>
            <a:r>
              <a:rPr sz="2400">
                <a:solidFill>
                  <a:srgbClr val="FFFFFF"/>
                </a:solidFill>
              </a:rPr>
              <a:t>Evitar.</a:t>
            </a:r>
          </a:p>
          <a:p>
            <a:pPr marL="381000" lvl="0" indent="-381000" algn="just">
              <a:buClr>
                <a:srgbClr val="FFFFFF"/>
              </a:buClr>
              <a:buSzPct val="100000"/>
              <a:buFont typeface="Arial"/>
              <a:buChar char="•"/>
            </a:pPr>
            <a:r>
              <a:rPr sz="2400">
                <a:solidFill>
                  <a:srgbClr val="FFFFFF"/>
                </a:solidFill>
              </a:rPr>
              <a:t>Reducir.</a:t>
            </a:r>
          </a:p>
        </p:txBody>
      </p:sp>
      <p:grpSp>
        <p:nvGrpSpPr>
          <p:cNvPr id="575" name="Group 575"/>
          <p:cNvGrpSpPr/>
          <p:nvPr/>
        </p:nvGrpSpPr>
        <p:grpSpPr>
          <a:xfrm>
            <a:off x="1979711" y="836712"/>
            <a:ext cx="5554174" cy="576065"/>
            <a:chOff x="0" y="0"/>
            <a:chExt cx="5554172" cy="576064"/>
          </a:xfrm>
        </p:grpSpPr>
        <p:sp>
          <p:nvSpPr>
            <p:cNvPr id="571" name="Shape 571"/>
            <p:cNvSpPr/>
            <p:nvPr/>
          </p:nvSpPr>
          <p:spPr>
            <a:xfrm>
              <a:off x="0" y="0"/>
              <a:ext cx="5554173" cy="5760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574" name="Group 574"/>
            <p:cNvGrpSpPr/>
            <p:nvPr/>
          </p:nvGrpSpPr>
          <p:grpSpPr>
            <a:xfrm>
              <a:off x="136613" y="24954"/>
              <a:ext cx="5297597" cy="505461"/>
              <a:chOff x="0" y="0"/>
              <a:chExt cx="5297596" cy="505459"/>
            </a:xfrm>
          </p:grpSpPr>
          <p:sp>
            <p:nvSpPr>
              <p:cNvPr id="572" name="Shape 572"/>
              <p:cNvSpPr/>
              <p:nvPr/>
            </p:nvSpPr>
            <p:spPr>
              <a:xfrm>
                <a:off x="0" y="3166"/>
                <a:ext cx="5297597" cy="49912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ts val="700"/>
                  </a:spcBef>
                  <a:defRPr sz="22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defRPr>
                </a:pPr>
                <a:endParaRPr/>
              </a:p>
            </p:txBody>
          </p:sp>
          <p:sp>
            <p:nvSpPr>
              <p:cNvPr id="573" name="Shape 573"/>
              <p:cNvSpPr/>
              <p:nvPr/>
            </p:nvSpPr>
            <p:spPr>
              <a:xfrm>
                <a:off x="0" y="0"/>
                <a:ext cx="5297597" cy="5054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87630" tIns="87630" rIns="87630" bIns="87630" numCol="1" anchor="ctr">
                <a:spAutoFit/>
              </a:bodyPr>
              <a:lstStyle>
                <a:lvl1pPr algn="ctr" defTabSz="889000">
                  <a:lnSpc>
                    <a:spcPct val="90000"/>
                  </a:lnSpc>
                  <a:spcBef>
                    <a:spcPts val="900"/>
                  </a:spcBef>
                  <a:defRPr sz="22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200">
                    <a:solidFill>
                      <a:srgbClr val="C0504D"/>
                    </a:solidFill>
                  </a:rPr>
                  <a:t>CONTEXTO</a:t>
                </a:r>
              </a:p>
            </p:txBody>
          </p:sp>
        </p:grpSp>
      </p:grpSp>
      <p:sp>
        <p:nvSpPr>
          <p:cNvPr id="576" name="Shape 576"/>
          <p:cNvSpPr/>
          <p:nvPr/>
        </p:nvSpPr>
        <p:spPr>
          <a:xfrm>
            <a:off x="539551" y="1700808"/>
            <a:ext cx="8064898" cy="4384041"/>
          </a:xfrm>
          <a:prstGeom prst="rect">
            <a:avLst/>
          </a:prstGeom>
          <a:solidFill>
            <a:srgbClr val="FFFFFF"/>
          </a:solidFill>
          <a:ln w="25400">
            <a:solidFill>
              <a:srgbClr val="953735"/>
            </a:solidFill>
            <a:prstDash val="lgDash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571500" lvl="0" indent="-571500" algn="just">
              <a:buClr>
                <a:srgbClr val="C00000"/>
              </a:buClr>
              <a:buSzPct val="100000"/>
              <a:buFont typeface="Arial"/>
              <a:buChar char="•"/>
            </a:pPr>
            <a:r>
              <a:rPr sz="3600"/>
              <a:t>Conocer el sector al que pertenece la entidad.</a:t>
            </a:r>
          </a:p>
          <a:p>
            <a:pPr marL="571500" lvl="0" indent="-571500" algn="just">
              <a:buClr>
                <a:srgbClr val="C00000"/>
              </a:buClr>
              <a:buSzPct val="100000"/>
              <a:buFont typeface="Arial"/>
              <a:buChar char="•"/>
            </a:pPr>
            <a:r>
              <a:rPr sz="3600"/>
              <a:t>Objeto de la Entidad.</a:t>
            </a:r>
          </a:p>
          <a:p>
            <a:pPr marL="571500" lvl="0" indent="-571500" algn="just">
              <a:buClr>
                <a:srgbClr val="C00000"/>
              </a:buClr>
              <a:buSzPct val="100000"/>
              <a:buFont typeface="Arial"/>
              <a:buChar char="•"/>
            </a:pPr>
            <a:r>
              <a:rPr sz="3600"/>
              <a:t>Objeto del proceso.</a:t>
            </a:r>
          </a:p>
          <a:p>
            <a:pPr marL="571500" lvl="0" indent="-571500" algn="just">
              <a:buClr>
                <a:srgbClr val="C00000"/>
              </a:buClr>
              <a:buSzPct val="100000"/>
              <a:buFont typeface="Arial"/>
              <a:buChar char="•"/>
            </a:pPr>
            <a:r>
              <a:rPr sz="3600"/>
              <a:t>Determinar quienes son los clientes.</a:t>
            </a:r>
          </a:p>
          <a:p>
            <a:pPr marL="571500" lvl="0" indent="-571500" algn="just">
              <a:buClr>
                <a:srgbClr val="C00000"/>
              </a:buClr>
              <a:buSzPct val="100000"/>
              <a:buFont typeface="Arial"/>
              <a:buChar char="•"/>
            </a:pPr>
            <a:r>
              <a:rPr sz="3600"/>
              <a:t>Condiciones sociales y políticas.</a:t>
            </a:r>
          </a:p>
          <a:p>
            <a:pPr marL="571500" lvl="0" indent="-571500" algn="just">
              <a:buClr>
                <a:srgbClr val="C00000"/>
              </a:buClr>
              <a:buSzPct val="100000"/>
              <a:buFont typeface="Arial"/>
              <a:buChar char="•"/>
            </a:pPr>
            <a:r>
              <a:rPr sz="3600"/>
              <a:t>Experiencia de la propia Entidad y de otras entidades.</a:t>
            </a:r>
          </a:p>
        </p:txBody>
      </p:sp>
      <p:grpSp>
        <p:nvGrpSpPr>
          <p:cNvPr id="580" name="Group 580">
            <a:hlinkClick r:id="rId2" action="ppaction://hlinksldjump"/>
          </p:cNvPr>
          <p:cNvGrpSpPr/>
          <p:nvPr/>
        </p:nvGrpSpPr>
        <p:grpSpPr>
          <a:xfrm>
            <a:off x="8388423" y="5961421"/>
            <a:ext cx="689244" cy="491915"/>
            <a:chOff x="0" y="0"/>
            <a:chExt cx="689243" cy="491914"/>
          </a:xfrm>
        </p:grpSpPr>
        <p:sp>
          <p:nvSpPr>
            <p:cNvPr id="577" name="Shape 577"/>
            <p:cNvSpPr/>
            <p:nvPr/>
          </p:nvSpPr>
          <p:spPr>
            <a:xfrm>
              <a:off x="0" y="0"/>
              <a:ext cx="689244" cy="491915"/>
            </a:xfrm>
            <a:prstGeom prst="rect">
              <a:avLst/>
            </a:prstGeom>
            <a:solidFill>
              <a:srgbClr val="E6B9B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78" name="Shape 578"/>
            <p:cNvSpPr/>
            <p:nvPr/>
          </p:nvSpPr>
          <p:spPr>
            <a:xfrm>
              <a:off x="160153" y="61488"/>
              <a:ext cx="368936" cy="368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79" name="Shape 579"/>
            <p:cNvSpPr/>
            <p:nvPr/>
          </p:nvSpPr>
          <p:spPr>
            <a:xfrm>
              <a:off x="0" y="0"/>
              <a:ext cx="689244" cy="491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81" y="10800"/>
                  </a:moveTo>
                  <a:lnTo>
                    <a:pt x="5019" y="18900"/>
                  </a:lnTo>
                  <a:lnTo>
                    <a:pt x="5019" y="2700"/>
                  </a:lnTo>
                  <a:close/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25400" cap="flat">
              <a:solidFill>
                <a:srgbClr val="FF0000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pic>
        <p:nvPicPr>
          <p:cNvPr id="581" name="image1.png" descr="Presidencia de la República de Colombia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582" name="Shape 582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83" name="image2.jpeg" descr="C:\Users\albertcuesta\Documents\Secretaria de Transparencia\logo TRANSPARENCIA (4)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9499705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273" name="Shape 273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ELABORACIÓN MAPA DE RIESGOS DE CORRUPCIÓN</a:t>
            </a:r>
          </a:p>
        </p:txBody>
      </p:sp>
      <p:sp>
        <p:nvSpPr>
          <p:cNvPr id="274" name="Shape 274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grpSp>
        <p:nvGrpSpPr>
          <p:cNvPr id="294" name="Group 294"/>
          <p:cNvGrpSpPr/>
          <p:nvPr/>
        </p:nvGrpSpPr>
        <p:grpSpPr>
          <a:xfrm>
            <a:off x="323527" y="1484783"/>
            <a:ext cx="8568954" cy="4968552"/>
            <a:chOff x="0" y="0"/>
            <a:chExt cx="8568952" cy="4968550"/>
          </a:xfrm>
        </p:grpSpPr>
        <p:grpSp>
          <p:nvGrpSpPr>
            <p:cNvPr id="277" name="Group 277"/>
            <p:cNvGrpSpPr/>
            <p:nvPr/>
          </p:nvGrpSpPr>
          <p:grpSpPr>
            <a:xfrm>
              <a:off x="0" y="-1"/>
              <a:ext cx="6598095" cy="894340"/>
              <a:chOff x="0" y="0"/>
              <a:chExt cx="6598094" cy="894339"/>
            </a:xfrm>
          </p:grpSpPr>
          <p:sp>
            <p:nvSpPr>
              <p:cNvPr id="275" name="Shape 275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C0504D"/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4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76" name="Shape 276"/>
              <p:cNvSpPr/>
              <p:nvPr/>
            </p:nvSpPr>
            <p:spPr>
              <a:xfrm>
                <a:off x="0" y="31085"/>
                <a:ext cx="6598094" cy="832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>
                <a:lvl1pPr defTabSz="1066800">
                  <a:lnSpc>
                    <a:spcPct val="90000"/>
                  </a:lnSpc>
                  <a:spcBef>
                    <a:spcPts val="1600"/>
                  </a:spcBef>
                  <a:defRPr sz="4000" b="1">
                    <a:solidFill>
                      <a:srgbClr val="FFFFFF"/>
                    </a:solid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4000" b="1">
                    <a:solidFill>
                      <a:srgbClr val="FFFFFF"/>
                    </a:solidFill>
                  </a:rPr>
                  <a:t>Establecer contexto: </a:t>
                </a:r>
              </a:p>
            </p:txBody>
          </p:sp>
        </p:grpSp>
        <p:grpSp>
          <p:nvGrpSpPr>
            <p:cNvPr id="280" name="Group 280">
              <a:hlinkClick r:id="rId2" action="ppaction://hlinksldjump"/>
            </p:cNvPr>
            <p:cNvGrpSpPr/>
            <p:nvPr/>
          </p:nvGrpSpPr>
          <p:grpSpPr>
            <a:xfrm>
              <a:off x="492714" y="1018552"/>
              <a:ext cx="6598095" cy="894340"/>
              <a:chOff x="0" y="0"/>
              <a:chExt cx="6598094" cy="894339"/>
            </a:xfrm>
          </p:grpSpPr>
          <p:sp>
            <p:nvSpPr>
              <p:cNvPr id="278" name="Shape 278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4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79" name="Shape 279"/>
              <p:cNvSpPr/>
              <p:nvPr/>
            </p:nvSpPr>
            <p:spPr>
              <a:xfrm>
                <a:off x="0" y="31085"/>
                <a:ext cx="6598094" cy="832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>
                <a:lvl1pPr defTabSz="1066800">
                  <a:lnSpc>
                    <a:spcPct val="90000"/>
                  </a:lnSpc>
                  <a:spcBef>
                    <a:spcPts val="1600"/>
                  </a:spcBef>
                  <a:defRPr sz="4000" b="1">
                    <a:solidFill>
                      <a:srgbClr val="FFFFFF"/>
                    </a:solid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4000" b="1" dirty="0" err="1">
                    <a:solidFill>
                      <a:srgbClr val="FFFFFF"/>
                    </a:solidFill>
                  </a:rPr>
                  <a:t>Identificar</a:t>
                </a:r>
                <a:r>
                  <a:rPr sz="4000" b="1" dirty="0">
                    <a:solidFill>
                      <a:srgbClr val="FFFFFF"/>
                    </a:solidFill>
                  </a:rPr>
                  <a:t> y </a:t>
                </a:r>
                <a:r>
                  <a:rPr sz="4000" b="1" dirty="0" err="1">
                    <a:solidFill>
                      <a:srgbClr val="FFFFFF"/>
                    </a:solidFill>
                  </a:rPr>
                  <a:t>definir</a:t>
                </a:r>
                <a:r>
                  <a:rPr sz="4000" b="1" dirty="0">
                    <a:solidFill>
                      <a:srgbClr val="FFFFFF"/>
                    </a:solidFill>
                  </a:rPr>
                  <a:t>:</a:t>
                </a:r>
              </a:p>
            </p:txBody>
          </p:sp>
        </p:grpSp>
        <p:grpSp>
          <p:nvGrpSpPr>
            <p:cNvPr id="283" name="Group 283"/>
            <p:cNvGrpSpPr/>
            <p:nvPr/>
          </p:nvGrpSpPr>
          <p:grpSpPr>
            <a:xfrm>
              <a:off x="985428" y="2037105"/>
              <a:ext cx="6598096" cy="894340"/>
              <a:chOff x="0" y="0"/>
              <a:chExt cx="6598094" cy="894339"/>
            </a:xfrm>
          </p:grpSpPr>
          <p:sp>
            <p:nvSpPr>
              <p:cNvPr id="281" name="Shape 281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C0504D"/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4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2" name="Shape 282"/>
              <p:cNvSpPr/>
              <p:nvPr/>
            </p:nvSpPr>
            <p:spPr>
              <a:xfrm>
                <a:off x="0" y="31085"/>
                <a:ext cx="6598094" cy="832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1600"/>
                  </a:spcBef>
                </a:pPr>
                <a:r>
                  <a:rPr sz="4000" b="1">
                    <a:solidFill>
                      <a:srgbClr val="FFFFFF"/>
                    </a:solidFill>
                  </a:rPr>
                  <a:t>	Análisis:</a:t>
                </a:r>
                <a:r>
                  <a:rPr sz="4000">
                    <a:solidFill>
                      <a:srgbClr val="FFFFFF"/>
                    </a:solidFill>
                  </a:rPr>
                  <a:t> </a:t>
                </a:r>
              </a:p>
            </p:txBody>
          </p:sp>
        </p:grpSp>
        <p:grpSp>
          <p:nvGrpSpPr>
            <p:cNvPr id="286" name="Group 286"/>
            <p:cNvGrpSpPr/>
            <p:nvPr/>
          </p:nvGrpSpPr>
          <p:grpSpPr>
            <a:xfrm>
              <a:off x="1478143" y="3055658"/>
              <a:ext cx="6598096" cy="894340"/>
              <a:chOff x="0" y="0"/>
              <a:chExt cx="6598094" cy="894339"/>
            </a:xfrm>
          </p:grpSpPr>
          <p:sp>
            <p:nvSpPr>
              <p:cNvPr id="284" name="Shape 284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C0504D"/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4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5" name="Shape 285"/>
              <p:cNvSpPr/>
              <p:nvPr/>
            </p:nvSpPr>
            <p:spPr>
              <a:xfrm>
                <a:off x="0" y="31085"/>
                <a:ext cx="6598094" cy="832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>
                <a:lvl1pPr defTabSz="1066800">
                  <a:lnSpc>
                    <a:spcPct val="90000"/>
                  </a:lnSpc>
                  <a:spcBef>
                    <a:spcPts val="1600"/>
                  </a:spcBef>
                  <a:defRPr sz="4000" b="1">
                    <a:solidFill>
                      <a:srgbClr val="FFFFFF"/>
                    </a:solid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4000" b="1">
                    <a:solidFill>
                      <a:srgbClr val="FFFFFF"/>
                    </a:solidFill>
                  </a:rPr>
                  <a:t>         Valoración:</a:t>
                </a:r>
              </a:p>
            </p:txBody>
          </p:sp>
        </p:grpSp>
        <p:grpSp>
          <p:nvGrpSpPr>
            <p:cNvPr id="289" name="Group 289"/>
            <p:cNvGrpSpPr/>
            <p:nvPr/>
          </p:nvGrpSpPr>
          <p:grpSpPr>
            <a:xfrm>
              <a:off x="1970857" y="4074211"/>
              <a:ext cx="6598096" cy="894340"/>
              <a:chOff x="0" y="0"/>
              <a:chExt cx="6598094" cy="894339"/>
            </a:xfrm>
          </p:grpSpPr>
          <p:sp>
            <p:nvSpPr>
              <p:cNvPr id="287" name="Shape 287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C0504D"/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36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8" name="Shape 288"/>
              <p:cNvSpPr/>
              <p:nvPr/>
            </p:nvSpPr>
            <p:spPr>
              <a:xfrm>
                <a:off x="0" y="62835"/>
                <a:ext cx="6598094" cy="7686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>
                <a:lvl1pPr defTabSz="1066800">
                  <a:lnSpc>
                    <a:spcPct val="90000"/>
                  </a:lnSpc>
                  <a:spcBef>
                    <a:spcPts val="1500"/>
                  </a:spcBef>
                  <a:defRPr sz="3600" b="1">
                    <a:solidFill>
                      <a:srgbClr val="FFFFFF"/>
                    </a:solid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3600" b="1">
                    <a:solidFill>
                      <a:srgbClr val="FFFFFF"/>
                    </a:solidFill>
                  </a:rPr>
                  <a:t>Política de Administración:  </a:t>
                </a:r>
              </a:p>
            </p:txBody>
          </p:sp>
        </p:grpSp>
        <p:sp>
          <p:nvSpPr>
            <p:cNvPr id="290" name="Shape 290"/>
            <p:cNvSpPr/>
            <p:nvPr/>
          </p:nvSpPr>
          <p:spPr>
            <a:xfrm>
              <a:off x="6016772" y="653363"/>
              <a:ext cx="581321" cy="58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lnTo>
                    <a:pt x="0" y="11880"/>
                  </a:lnTo>
                  <a:close/>
                </a:path>
              </a:pathLst>
            </a:custGeom>
            <a:solidFill>
              <a:srgbClr val="E8CFCF">
                <a:alpha val="90000"/>
              </a:srgbClr>
            </a:solidFill>
            <a:ln w="25400" cap="flat">
              <a:solidFill>
                <a:srgbClr val="E8CFCF">
                  <a:alpha val="9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ts val="700"/>
                </a:spcBef>
                <a:defRPr sz="2600"/>
              </a:pPr>
              <a:endParaRPr/>
            </a:p>
          </p:txBody>
        </p:sp>
        <p:sp>
          <p:nvSpPr>
            <p:cNvPr id="291" name="Shape 291"/>
            <p:cNvSpPr/>
            <p:nvPr/>
          </p:nvSpPr>
          <p:spPr>
            <a:xfrm>
              <a:off x="6517986" y="1671916"/>
              <a:ext cx="581321" cy="58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lnTo>
                    <a:pt x="0" y="11880"/>
                  </a:lnTo>
                  <a:close/>
                </a:path>
              </a:pathLst>
            </a:custGeom>
            <a:solidFill>
              <a:srgbClr val="E8CFCF">
                <a:alpha val="90000"/>
              </a:srgbClr>
            </a:solidFill>
            <a:ln w="25400" cap="flat">
              <a:solidFill>
                <a:srgbClr val="E8CFCF">
                  <a:alpha val="9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ts val="700"/>
                </a:spcBef>
                <a:defRPr sz="2600"/>
              </a:pPr>
              <a:endParaRPr/>
            </a:p>
          </p:txBody>
        </p:sp>
        <p:sp>
          <p:nvSpPr>
            <p:cNvPr id="292" name="Shape 292"/>
            <p:cNvSpPr/>
            <p:nvPr/>
          </p:nvSpPr>
          <p:spPr>
            <a:xfrm>
              <a:off x="7002202" y="2675564"/>
              <a:ext cx="581321" cy="58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lnTo>
                    <a:pt x="0" y="11880"/>
                  </a:lnTo>
                  <a:close/>
                </a:path>
              </a:pathLst>
            </a:custGeom>
            <a:solidFill>
              <a:srgbClr val="E8CFCF">
                <a:alpha val="90000"/>
              </a:srgbClr>
            </a:solidFill>
            <a:ln w="25400" cap="flat">
              <a:solidFill>
                <a:srgbClr val="E8CFCF">
                  <a:alpha val="9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ts val="700"/>
                </a:spcBef>
                <a:defRPr sz="2600"/>
              </a:pPr>
              <a:endParaRPr/>
            </a:p>
          </p:txBody>
        </p:sp>
        <p:sp>
          <p:nvSpPr>
            <p:cNvPr id="293" name="Shape 293"/>
            <p:cNvSpPr/>
            <p:nvPr/>
          </p:nvSpPr>
          <p:spPr>
            <a:xfrm>
              <a:off x="7494916" y="3704054"/>
              <a:ext cx="581321" cy="58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lnTo>
                    <a:pt x="0" y="11880"/>
                  </a:lnTo>
                  <a:close/>
                </a:path>
              </a:pathLst>
            </a:custGeom>
            <a:solidFill>
              <a:srgbClr val="E8CFCF">
                <a:alpha val="90000"/>
              </a:srgbClr>
            </a:solidFill>
            <a:ln w="25400" cap="flat">
              <a:solidFill>
                <a:srgbClr val="E8CFCF">
                  <a:alpha val="9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ts val="700"/>
                </a:spcBef>
                <a:defRPr sz="2600"/>
              </a:pPr>
              <a:endParaRPr/>
            </a:p>
          </p:txBody>
        </p:sp>
      </p:grpSp>
      <p:grpSp>
        <p:nvGrpSpPr>
          <p:cNvPr id="297" name="Group 297"/>
          <p:cNvGrpSpPr/>
          <p:nvPr/>
        </p:nvGrpSpPr>
        <p:grpSpPr>
          <a:xfrm>
            <a:off x="825324" y="836712"/>
            <a:ext cx="7347077" cy="504057"/>
            <a:chOff x="0" y="0"/>
            <a:chExt cx="7347076" cy="504056"/>
          </a:xfrm>
        </p:grpSpPr>
        <p:sp>
          <p:nvSpPr>
            <p:cNvPr id="295" name="Shape 295"/>
            <p:cNvSpPr/>
            <p:nvPr/>
          </p:nvSpPr>
          <p:spPr>
            <a:xfrm>
              <a:off x="0" y="0"/>
              <a:ext cx="7347077" cy="50405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8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pPr>
              <a:endParaRPr/>
            </a:p>
          </p:txBody>
        </p:sp>
        <p:sp>
          <p:nvSpPr>
            <p:cNvPr id="296" name="Shape 296"/>
            <p:cNvSpPr/>
            <p:nvPr/>
          </p:nvSpPr>
          <p:spPr>
            <a:xfrm>
              <a:off x="24606" y="3108"/>
              <a:ext cx="7297865" cy="497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28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800">
                  <a:solidFill>
                    <a:srgbClr val="C0504D"/>
                  </a:solidFill>
                </a:rPr>
                <a:t>ELABORACIÓN RIESGOS DE CORRUPCIÓN</a:t>
              </a:r>
            </a:p>
          </p:txBody>
        </p:sp>
      </p:grpSp>
      <p:pic>
        <p:nvPicPr>
          <p:cNvPr id="318" name="image1.png" descr="Presidencia de la República de Colombia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319" name="Shape 319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20" name="image2.jpeg" descr="C:\Users\albertcuesta\Documents\Secretaria de Transparencia\logo TRANSPARENCIA (4)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5027163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Shape 585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586" name="Shape 586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COMPONENTES MAPA DE RIESGOS DE CORRUPCIÓN</a:t>
            </a:r>
          </a:p>
        </p:txBody>
      </p:sp>
      <p:sp>
        <p:nvSpPr>
          <p:cNvPr id="587" name="Shape 587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588" name="Shape 588"/>
          <p:cNvSpPr/>
          <p:nvPr/>
        </p:nvSpPr>
        <p:spPr>
          <a:xfrm>
            <a:off x="397678" y="1484785"/>
            <a:ext cx="8348644" cy="4790441"/>
          </a:xfrm>
          <a:prstGeom prst="rect">
            <a:avLst/>
          </a:prstGeom>
          <a:solidFill>
            <a:srgbClr val="FFFFFF"/>
          </a:solidFill>
          <a:ln w="25400">
            <a:solidFill>
              <a:srgbClr val="953735"/>
            </a:solidFill>
            <a:prstDash val="lgDash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just"/>
            <a:r>
              <a:rPr sz="2200">
                <a:solidFill>
                  <a:srgbClr val="C00000"/>
                </a:solidFill>
              </a:rPr>
              <a:t>Causas: </a:t>
            </a:r>
            <a:r>
              <a:rPr sz="2200"/>
              <a:t>Identificar situaciones que por sus características, pueden originar prácticas corruptas.</a:t>
            </a:r>
          </a:p>
          <a:p>
            <a:pPr lvl="0" algn="just"/>
            <a:endParaRPr sz="800">
              <a:solidFill>
                <a:srgbClr val="C00000"/>
              </a:solidFill>
            </a:endParaRPr>
          </a:p>
          <a:p>
            <a:pPr marL="876300" lvl="1" indent="-419100" algn="just">
              <a:buClr>
                <a:srgbClr val="C00000"/>
              </a:buClr>
              <a:buSzPct val="100000"/>
              <a:buFont typeface="Courier New"/>
              <a:buChar char="o"/>
            </a:pPr>
            <a:r>
              <a:rPr sz="2200">
                <a:solidFill>
                  <a:srgbClr val="C00000"/>
                </a:solidFill>
              </a:rPr>
              <a:t>Debilidades: </a:t>
            </a:r>
            <a:r>
              <a:rPr sz="2200"/>
              <a:t>Relacionadas con aspectos al interior de la Entidad.</a:t>
            </a:r>
          </a:p>
          <a:p>
            <a:pPr lvl="1" algn="just"/>
            <a:r>
              <a:rPr sz="2200"/>
              <a:t>Recurrir a registros históricos, informes de años anteriores, memoria institucional, quejas presentadas a la entidad, investigaciones disciplinarias que se hubieran adelantando.</a:t>
            </a:r>
          </a:p>
          <a:p>
            <a:pPr lvl="0" algn="just"/>
            <a:endParaRPr sz="800">
              <a:solidFill>
                <a:srgbClr val="0070C0"/>
              </a:solidFill>
            </a:endParaRPr>
          </a:p>
          <a:p>
            <a:pPr marL="876300" lvl="1" indent="-419100" algn="just">
              <a:buClr>
                <a:srgbClr val="C00000"/>
              </a:buClr>
              <a:buSzPct val="100000"/>
              <a:buFont typeface="Courier New"/>
              <a:buChar char="o"/>
            </a:pPr>
            <a:r>
              <a:rPr sz="2200">
                <a:solidFill>
                  <a:srgbClr val="C00000"/>
                </a:solidFill>
              </a:rPr>
              <a:t>Amenazas:</a:t>
            </a:r>
            <a:r>
              <a:rPr sz="2200">
                <a:solidFill>
                  <a:srgbClr val="0070C0"/>
                </a:solidFill>
              </a:rPr>
              <a:t> </a:t>
            </a:r>
            <a:r>
              <a:rPr sz="2200"/>
              <a:t>Relacionadas con factores externos a la Entidad. Recurrir a procesos similares de otras entidades.</a:t>
            </a:r>
          </a:p>
          <a:p>
            <a:pPr lvl="0" algn="just"/>
            <a:endParaRPr sz="800">
              <a:solidFill>
                <a:srgbClr val="C00000"/>
              </a:solidFill>
            </a:endParaRPr>
          </a:p>
          <a:p>
            <a:pPr lvl="0" algn="just"/>
            <a:r>
              <a:rPr sz="2200">
                <a:solidFill>
                  <a:srgbClr val="C00000"/>
                </a:solidFill>
              </a:rPr>
              <a:t>Describir el Riesgo de Corrupción: </a:t>
            </a:r>
            <a:r>
              <a:rPr sz="2200"/>
              <a:t>Descrito de manera clara, su redacción no debe dar lugar a ambigüedades o confusiones con la causa generadora de los mismos. </a:t>
            </a:r>
            <a:r>
              <a:rPr sz="2200">
                <a:solidFill>
                  <a:srgbClr val="C00000"/>
                </a:solidFill>
              </a:rPr>
              <a:t>No en todos los proceso de la entidad existen Riesgos de Corrupción.</a:t>
            </a:r>
          </a:p>
        </p:txBody>
      </p:sp>
      <p:grpSp>
        <p:nvGrpSpPr>
          <p:cNvPr id="593" name="Group 593"/>
          <p:cNvGrpSpPr/>
          <p:nvPr/>
        </p:nvGrpSpPr>
        <p:grpSpPr>
          <a:xfrm>
            <a:off x="1979711" y="836712"/>
            <a:ext cx="5554174" cy="576065"/>
            <a:chOff x="0" y="0"/>
            <a:chExt cx="5554172" cy="576064"/>
          </a:xfrm>
        </p:grpSpPr>
        <p:sp>
          <p:nvSpPr>
            <p:cNvPr id="589" name="Shape 589"/>
            <p:cNvSpPr/>
            <p:nvPr/>
          </p:nvSpPr>
          <p:spPr>
            <a:xfrm>
              <a:off x="0" y="0"/>
              <a:ext cx="5554173" cy="5760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592" name="Group 592"/>
            <p:cNvGrpSpPr/>
            <p:nvPr/>
          </p:nvGrpSpPr>
          <p:grpSpPr>
            <a:xfrm>
              <a:off x="136613" y="24954"/>
              <a:ext cx="5297597" cy="505461"/>
              <a:chOff x="0" y="0"/>
              <a:chExt cx="5297596" cy="505459"/>
            </a:xfrm>
          </p:grpSpPr>
          <p:sp>
            <p:nvSpPr>
              <p:cNvPr id="590" name="Shape 590"/>
              <p:cNvSpPr/>
              <p:nvPr/>
            </p:nvSpPr>
            <p:spPr>
              <a:xfrm>
                <a:off x="0" y="3166"/>
                <a:ext cx="5297597" cy="49912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ts val="700"/>
                  </a:spcBef>
                  <a:defRPr sz="22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defRPr>
                </a:pPr>
                <a:endParaRPr/>
              </a:p>
            </p:txBody>
          </p:sp>
          <p:sp>
            <p:nvSpPr>
              <p:cNvPr id="591" name="Shape 591"/>
              <p:cNvSpPr/>
              <p:nvPr/>
            </p:nvSpPr>
            <p:spPr>
              <a:xfrm>
                <a:off x="0" y="0"/>
                <a:ext cx="5297597" cy="5054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87630" tIns="87630" rIns="87630" bIns="87630" numCol="1" anchor="ctr">
                <a:spAutoFit/>
              </a:bodyPr>
              <a:lstStyle>
                <a:lvl1pPr algn="ctr" defTabSz="889000">
                  <a:lnSpc>
                    <a:spcPct val="90000"/>
                  </a:lnSpc>
                  <a:spcBef>
                    <a:spcPts val="900"/>
                  </a:spcBef>
                  <a:defRPr sz="22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200">
                    <a:solidFill>
                      <a:srgbClr val="C0504D"/>
                    </a:solidFill>
                  </a:rPr>
                  <a:t>IDENTIFICACIÓN DEL RIESGO</a:t>
                </a:r>
              </a:p>
            </p:txBody>
          </p:sp>
        </p:grpSp>
      </p:grpSp>
      <p:grpSp>
        <p:nvGrpSpPr>
          <p:cNvPr id="597" name="Group 597">
            <a:hlinkClick r:id="rId2" action="ppaction://hlinksldjump"/>
          </p:cNvPr>
          <p:cNvGrpSpPr/>
          <p:nvPr/>
        </p:nvGrpSpPr>
        <p:grpSpPr>
          <a:xfrm>
            <a:off x="8388423" y="5961421"/>
            <a:ext cx="689244" cy="491915"/>
            <a:chOff x="0" y="0"/>
            <a:chExt cx="689243" cy="491914"/>
          </a:xfrm>
        </p:grpSpPr>
        <p:sp>
          <p:nvSpPr>
            <p:cNvPr id="594" name="Shape 594"/>
            <p:cNvSpPr/>
            <p:nvPr/>
          </p:nvSpPr>
          <p:spPr>
            <a:xfrm>
              <a:off x="0" y="0"/>
              <a:ext cx="689244" cy="491915"/>
            </a:xfrm>
            <a:prstGeom prst="rect">
              <a:avLst/>
            </a:prstGeom>
            <a:solidFill>
              <a:srgbClr val="E6B9B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95" name="Shape 595"/>
            <p:cNvSpPr/>
            <p:nvPr/>
          </p:nvSpPr>
          <p:spPr>
            <a:xfrm>
              <a:off x="160153" y="61488"/>
              <a:ext cx="368936" cy="368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96" name="Shape 596"/>
            <p:cNvSpPr/>
            <p:nvPr/>
          </p:nvSpPr>
          <p:spPr>
            <a:xfrm>
              <a:off x="0" y="0"/>
              <a:ext cx="689244" cy="491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81" y="10800"/>
                  </a:moveTo>
                  <a:lnTo>
                    <a:pt x="5019" y="18900"/>
                  </a:lnTo>
                  <a:lnTo>
                    <a:pt x="5019" y="2700"/>
                  </a:lnTo>
                  <a:close/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25400" cap="flat">
              <a:solidFill>
                <a:srgbClr val="FF0000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pic>
        <p:nvPicPr>
          <p:cNvPr id="598" name="image1.png" descr="Presidencia de la República de Colombia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599" name="Shape 599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600" name="image2.jpeg" descr="C:\Users\albertcuesta\Documents\Secretaria de Transparencia\logo TRANSPARENCIA (4)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124361742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273" name="Shape 273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ELABORACIÓN MAPA DE RIESGOS DE CORRUPCIÓN</a:t>
            </a:r>
          </a:p>
        </p:txBody>
      </p:sp>
      <p:sp>
        <p:nvSpPr>
          <p:cNvPr id="274" name="Shape 274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grpSp>
        <p:nvGrpSpPr>
          <p:cNvPr id="294" name="Group 294"/>
          <p:cNvGrpSpPr/>
          <p:nvPr/>
        </p:nvGrpSpPr>
        <p:grpSpPr>
          <a:xfrm>
            <a:off x="323527" y="1484783"/>
            <a:ext cx="8568954" cy="4968552"/>
            <a:chOff x="0" y="0"/>
            <a:chExt cx="8568952" cy="4968550"/>
          </a:xfrm>
        </p:grpSpPr>
        <p:grpSp>
          <p:nvGrpSpPr>
            <p:cNvPr id="277" name="Group 277"/>
            <p:cNvGrpSpPr/>
            <p:nvPr/>
          </p:nvGrpSpPr>
          <p:grpSpPr>
            <a:xfrm>
              <a:off x="0" y="-1"/>
              <a:ext cx="6598095" cy="894340"/>
              <a:chOff x="0" y="0"/>
              <a:chExt cx="6598094" cy="894339"/>
            </a:xfrm>
          </p:grpSpPr>
          <p:sp>
            <p:nvSpPr>
              <p:cNvPr id="275" name="Shape 275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C0504D"/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4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76" name="Shape 276"/>
              <p:cNvSpPr/>
              <p:nvPr/>
            </p:nvSpPr>
            <p:spPr>
              <a:xfrm>
                <a:off x="0" y="31085"/>
                <a:ext cx="6598094" cy="832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>
                <a:lvl1pPr defTabSz="1066800">
                  <a:lnSpc>
                    <a:spcPct val="90000"/>
                  </a:lnSpc>
                  <a:spcBef>
                    <a:spcPts val="1600"/>
                  </a:spcBef>
                  <a:defRPr sz="4000" b="1">
                    <a:solidFill>
                      <a:srgbClr val="FFFFFF"/>
                    </a:solid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4000" b="1">
                    <a:solidFill>
                      <a:srgbClr val="FFFFFF"/>
                    </a:solidFill>
                  </a:rPr>
                  <a:t>Establecer contexto: </a:t>
                </a:r>
              </a:p>
            </p:txBody>
          </p:sp>
        </p:grpSp>
        <p:grpSp>
          <p:nvGrpSpPr>
            <p:cNvPr id="280" name="Group 280">
              <a:hlinkClick r:id="rId2" action="ppaction://hlinksldjump"/>
            </p:cNvPr>
            <p:cNvGrpSpPr/>
            <p:nvPr/>
          </p:nvGrpSpPr>
          <p:grpSpPr>
            <a:xfrm>
              <a:off x="492714" y="1018552"/>
              <a:ext cx="6598095" cy="894340"/>
              <a:chOff x="0" y="0"/>
              <a:chExt cx="6598094" cy="894339"/>
            </a:xfrm>
          </p:grpSpPr>
          <p:sp>
            <p:nvSpPr>
              <p:cNvPr id="278" name="Shape 278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C0504D"/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4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79" name="Shape 279"/>
              <p:cNvSpPr/>
              <p:nvPr/>
            </p:nvSpPr>
            <p:spPr>
              <a:xfrm>
                <a:off x="0" y="31085"/>
                <a:ext cx="6598094" cy="832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>
                <a:lvl1pPr defTabSz="1066800">
                  <a:lnSpc>
                    <a:spcPct val="90000"/>
                  </a:lnSpc>
                  <a:spcBef>
                    <a:spcPts val="1600"/>
                  </a:spcBef>
                  <a:defRPr sz="4000" b="1">
                    <a:solidFill>
                      <a:srgbClr val="FFFFFF"/>
                    </a:solid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4000" b="1">
                    <a:solidFill>
                      <a:srgbClr val="FFFFFF"/>
                    </a:solidFill>
                  </a:rPr>
                  <a:t>Identificar y definir:</a:t>
                </a:r>
              </a:p>
            </p:txBody>
          </p:sp>
        </p:grpSp>
        <p:grpSp>
          <p:nvGrpSpPr>
            <p:cNvPr id="283" name="Group 283"/>
            <p:cNvGrpSpPr/>
            <p:nvPr/>
          </p:nvGrpSpPr>
          <p:grpSpPr>
            <a:xfrm>
              <a:off x="985428" y="2037105"/>
              <a:ext cx="6598096" cy="894340"/>
              <a:chOff x="0" y="0"/>
              <a:chExt cx="6598094" cy="894339"/>
            </a:xfrm>
          </p:grpSpPr>
          <p:sp>
            <p:nvSpPr>
              <p:cNvPr id="281" name="Shape 281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4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2" name="Shape 282"/>
              <p:cNvSpPr/>
              <p:nvPr/>
            </p:nvSpPr>
            <p:spPr>
              <a:xfrm>
                <a:off x="0" y="31085"/>
                <a:ext cx="6598094" cy="832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1600"/>
                  </a:spcBef>
                </a:pPr>
                <a:r>
                  <a:rPr sz="4000" b="1">
                    <a:solidFill>
                      <a:srgbClr val="FFFFFF"/>
                    </a:solidFill>
                  </a:rPr>
                  <a:t>	Análisis:</a:t>
                </a:r>
                <a:r>
                  <a:rPr sz="4000">
                    <a:solidFill>
                      <a:srgbClr val="FFFFFF"/>
                    </a:solidFill>
                  </a:rPr>
                  <a:t> </a:t>
                </a:r>
              </a:p>
            </p:txBody>
          </p:sp>
        </p:grpSp>
        <p:grpSp>
          <p:nvGrpSpPr>
            <p:cNvPr id="286" name="Group 286"/>
            <p:cNvGrpSpPr/>
            <p:nvPr/>
          </p:nvGrpSpPr>
          <p:grpSpPr>
            <a:xfrm>
              <a:off x="1478143" y="3055658"/>
              <a:ext cx="6598096" cy="894340"/>
              <a:chOff x="0" y="0"/>
              <a:chExt cx="6598094" cy="894339"/>
            </a:xfrm>
          </p:grpSpPr>
          <p:sp>
            <p:nvSpPr>
              <p:cNvPr id="284" name="Shape 284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C0504D"/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4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5" name="Shape 285"/>
              <p:cNvSpPr/>
              <p:nvPr/>
            </p:nvSpPr>
            <p:spPr>
              <a:xfrm>
                <a:off x="0" y="31085"/>
                <a:ext cx="6598094" cy="832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>
                <a:lvl1pPr defTabSz="1066800">
                  <a:lnSpc>
                    <a:spcPct val="90000"/>
                  </a:lnSpc>
                  <a:spcBef>
                    <a:spcPts val="1600"/>
                  </a:spcBef>
                  <a:defRPr sz="4000" b="1">
                    <a:solidFill>
                      <a:srgbClr val="FFFFFF"/>
                    </a:solid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4000" b="1">
                    <a:solidFill>
                      <a:srgbClr val="FFFFFF"/>
                    </a:solidFill>
                  </a:rPr>
                  <a:t>         Valoración:</a:t>
                </a:r>
              </a:p>
            </p:txBody>
          </p:sp>
        </p:grpSp>
        <p:grpSp>
          <p:nvGrpSpPr>
            <p:cNvPr id="289" name="Group 289"/>
            <p:cNvGrpSpPr/>
            <p:nvPr/>
          </p:nvGrpSpPr>
          <p:grpSpPr>
            <a:xfrm>
              <a:off x="1970857" y="4074211"/>
              <a:ext cx="6598096" cy="894340"/>
              <a:chOff x="0" y="0"/>
              <a:chExt cx="6598094" cy="894339"/>
            </a:xfrm>
          </p:grpSpPr>
          <p:sp>
            <p:nvSpPr>
              <p:cNvPr id="287" name="Shape 287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C0504D"/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36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8" name="Shape 288"/>
              <p:cNvSpPr/>
              <p:nvPr/>
            </p:nvSpPr>
            <p:spPr>
              <a:xfrm>
                <a:off x="0" y="62835"/>
                <a:ext cx="6598094" cy="7686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>
                <a:lvl1pPr defTabSz="1066800">
                  <a:lnSpc>
                    <a:spcPct val="90000"/>
                  </a:lnSpc>
                  <a:spcBef>
                    <a:spcPts val="1500"/>
                  </a:spcBef>
                  <a:defRPr sz="3600" b="1">
                    <a:solidFill>
                      <a:srgbClr val="FFFFFF"/>
                    </a:solid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3600" b="1">
                    <a:solidFill>
                      <a:srgbClr val="FFFFFF"/>
                    </a:solidFill>
                  </a:rPr>
                  <a:t>Política de Administración:  </a:t>
                </a:r>
              </a:p>
            </p:txBody>
          </p:sp>
        </p:grpSp>
        <p:sp>
          <p:nvSpPr>
            <p:cNvPr id="290" name="Shape 290"/>
            <p:cNvSpPr/>
            <p:nvPr/>
          </p:nvSpPr>
          <p:spPr>
            <a:xfrm>
              <a:off x="6016772" y="653363"/>
              <a:ext cx="581321" cy="58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lnTo>
                    <a:pt x="0" y="11880"/>
                  </a:lnTo>
                  <a:close/>
                </a:path>
              </a:pathLst>
            </a:custGeom>
            <a:solidFill>
              <a:srgbClr val="E8CFCF">
                <a:alpha val="90000"/>
              </a:srgbClr>
            </a:solidFill>
            <a:ln w="25400" cap="flat">
              <a:solidFill>
                <a:srgbClr val="E8CFCF">
                  <a:alpha val="9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ts val="700"/>
                </a:spcBef>
                <a:defRPr sz="2600"/>
              </a:pPr>
              <a:endParaRPr/>
            </a:p>
          </p:txBody>
        </p:sp>
        <p:sp>
          <p:nvSpPr>
            <p:cNvPr id="291" name="Shape 291"/>
            <p:cNvSpPr/>
            <p:nvPr/>
          </p:nvSpPr>
          <p:spPr>
            <a:xfrm>
              <a:off x="6517986" y="1671916"/>
              <a:ext cx="581321" cy="58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lnTo>
                    <a:pt x="0" y="11880"/>
                  </a:lnTo>
                  <a:close/>
                </a:path>
              </a:pathLst>
            </a:custGeom>
            <a:solidFill>
              <a:srgbClr val="E8CFCF">
                <a:alpha val="90000"/>
              </a:srgbClr>
            </a:solidFill>
            <a:ln w="25400" cap="flat">
              <a:solidFill>
                <a:srgbClr val="E8CFCF">
                  <a:alpha val="9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ts val="700"/>
                </a:spcBef>
                <a:defRPr sz="2600"/>
              </a:pPr>
              <a:endParaRPr/>
            </a:p>
          </p:txBody>
        </p:sp>
        <p:sp>
          <p:nvSpPr>
            <p:cNvPr id="292" name="Shape 292"/>
            <p:cNvSpPr/>
            <p:nvPr/>
          </p:nvSpPr>
          <p:spPr>
            <a:xfrm>
              <a:off x="7002202" y="2675564"/>
              <a:ext cx="581321" cy="58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lnTo>
                    <a:pt x="0" y="11880"/>
                  </a:lnTo>
                  <a:close/>
                </a:path>
              </a:pathLst>
            </a:custGeom>
            <a:solidFill>
              <a:srgbClr val="E8CFCF">
                <a:alpha val="90000"/>
              </a:srgbClr>
            </a:solidFill>
            <a:ln w="25400" cap="flat">
              <a:solidFill>
                <a:srgbClr val="E8CFCF">
                  <a:alpha val="9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ts val="700"/>
                </a:spcBef>
                <a:defRPr sz="2600"/>
              </a:pPr>
              <a:endParaRPr/>
            </a:p>
          </p:txBody>
        </p:sp>
        <p:sp>
          <p:nvSpPr>
            <p:cNvPr id="293" name="Shape 293"/>
            <p:cNvSpPr/>
            <p:nvPr/>
          </p:nvSpPr>
          <p:spPr>
            <a:xfrm>
              <a:off x="7494916" y="3704054"/>
              <a:ext cx="581321" cy="58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lnTo>
                    <a:pt x="0" y="11880"/>
                  </a:lnTo>
                  <a:close/>
                </a:path>
              </a:pathLst>
            </a:custGeom>
            <a:solidFill>
              <a:srgbClr val="E8CFCF">
                <a:alpha val="90000"/>
              </a:srgbClr>
            </a:solidFill>
            <a:ln w="25400" cap="flat">
              <a:solidFill>
                <a:srgbClr val="E8CFCF">
                  <a:alpha val="9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ts val="700"/>
                </a:spcBef>
                <a:defRPr sz="2600"/>
              </a:pPr>
              <a:endParaRPr/>
            </a:p>
          </p:txBody>
        </p:sp>
      </p:grpSp>
      <p:grpSp>
        <p:nvGrpSpPr>
          <p:cNvPr id="297" name="Group 297"/>
          <p:cNvGrpSpPr/>
          <p:nvPr/>
        </p:nvGrpSpPr>
        <p:grpSpPr>
          <a:xfrm>
            <a:off x="825324" y="836712"/>
            <a:ext cx="7347077" cy="504057"/>
            <a:chOff x="0" y="0"/>
            <a:chExt cx="7347076" cy="504056"/>
          </a:xfrm>
        </p:grpSpPr>
        <p:sp>
          <p:nvSpPr>
            <p:cNvPr id="295" name="Shape 295"/>
            <p:cNvSpPr/>
            <p:nvPr/>
          </p:nvSpPr>
          <p:spPr>
            <a:xfrm>
              <a:off x="0" y="0"/>
              <a:ext cx="7347077" cy="50405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8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pPr>
              <a:endParaRPr/>
            </a:p>
          </p:txBody>
        </p:sp>
        <p:sp>
          <p:nvSpPr>
            <p:cNvPr id="296" name="Shape 296"/>
            <p:cNvSpPr/>
            <p:nvPr/>
          </p:nvSpPr>
          <p:spPr>
            <a:xfrm>
              <a:off x="24606" y="3108"/>
              <a:ext cx="7297865" cy="497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28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800">
                  <a:solidFill>
                    <a:srgbClr val="C0504D"/>
                  </a:solidFill>
                </a:rPr>
                <a:t>ELABORACIÓN RIESGOS DE CORRUPCIÓN</a:t>
              </a:r>
            </a:p>
          </p:txBody>
        </p:sp>
      </p:grpSp>
      <p:pic>
        <p:nvPicPr>
          <p:cNvPr id="318" name="image1.png" descr="Presidencia de la República de Colombia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319" name="Shape 319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20" name="image2.jpeg" descr="C:\Users\albertcuesta\Documents\Secretaria de Transparencia\logo TRANSPARENCIA (4)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50271630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Shape 602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603" name="Shape 603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COMPONENTES MAPA DE RIESGOS DE CORRUPCIÓN</a:t>
            </a:r>
          </a:p>
        </p:txBody>
      </p:sp>
      <p:sp>
        <p:nvSpPr>
          <p:cNvPr id="604" name="Shape 604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grpSp>
        <p:nvGrpSpPr>
          <p:cNvPr id="609" name="Group 609"/>
          <p:cNvGrpSpPr/>
          <p:nvPr/>
        </p:nvGrpSpPr>
        <p:grpSpPr>
          <a:xfrm>
            <a:off x="1979711" y="836712"/>
            <a:ext cx="5554174" cy="576065"/>
            <a:chOff x="0" y="0"/>
            <a:chExt cx="5554172" cy="576064"/>
          </a:xfrm>
        </p:grpSpPr>
        <p:sp>
          <p:nvSpPr>
            <p:cNvPr id="605" name="Shape 605"/>
            <p:cNvSpPr/>
            <p:nvPr/>
          </p:nvSpPr>
          <p:spPr>
            <a:xfrm>
              <a:off x="0" y="0"/>
              <a:ext cx="5554173" cy="5760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608" name="Group 608"/>
            <p:cNvGrpSpPr/>
            <p:nvPr/>
          </p:nvGrpSpPr>
          <p:grpSpPr>
            <a:xfrm>
              <a:off x="136613" y="24954"/>
              <a:ext cx="5297597" cy="505461"/>
              <a:chOff x="0" y="0"/>
              <a:chExt cx="5297596" cy="505459"/>
            </a:xfrm>
          </p:grpSpPr>
          <p:sp>
            <p:nvSpPr>
              <p:cNvPr id="606" name="Shape 606"/>
              <p:cNvSpPr/>
              <p:nvPr/>
            </p:nvSpPr>
            <p:spPr>
              <a:xfrm>
                <a:off x="0" y="3166"/>
                <a:ext cx="5297597" cy="49912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ts val="700"/>
                  </a:spcBef>
                  <a:defRPr sz="22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defRPr>
                </a:pPr>
                <a:endParaRPr/>
              </a:p>
            </p:txBody>
          </p:sp>
          <p:sp>
            <p:nvSpPr>
              <p:cNvPr id="607" name="Shape 607"/>
              <p:cNvSpPr/>
              <p:nvPr/>
            </p:nvSpPr>
            <p:spPr>
              <a:xfrm>
                <a:off x="0" y="0"/>
                <a:ext cx="5297597" cy="5054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87630" tIns="87630" rIns="87630" bIns="87630" numCol="1" anchor="ctr">
                <a:spAutoFit/>
              </a:bodyPr>
              <a:lstStyle>
                <a:lvl1pPr algn="ctr" defTabSz="889000">
                  <a:lnSpc>
                    <a:spcPct val="90000"/>
                  </a:lnSpc>
                  <a:spcBef>
                    <a:spcPts val="900"/>
                  </a:spcBef>
                  <a:defRPr sz="22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200">
                    <a:solidFill>
                      <a:srgbClr val="C0504D"/>
                    </a:solidFill>
                  </a:rPr>
                  <a:t>ANALISIS DEL RIESGO</a:t>
                </a:r>
              </a:p>
            </p:txBody>
          </p:sp>
        </p:grpSp>
      </p:grpSp>
      <p:sp>
        <p:nvSpPr>
          <p:cNvPr id="610" name="Shape 610"/>
          <p:cNvSpPr/>
          <p:nvPr/>
        </p:nvSpPr>
        <p:spPr>
          <a:xfrm>
            <a:off x="251519" y="1628799"/>
            <a:ext cx="8640962" cy="4714241"/>
          </a:xfrm>
          <a:prstGeom prst="rect">
            <a:avLst/>
          </a:prstGeom>
          <a:solidFill>
            <a:srgbClr val="FFFFFF"/>
          </a:solidFill>
          <a:ln w="25400">
            <a:solidFill>
              <a:srgbClr val="953735"/>
            </a:solidFill>
            <a:prstDash val="lgDash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just"/>
            <a:r>
              <a:rPr sz="2000"/>
              <a:t>El </a:t>
            </a:r>
            <a:r>
              <a:rPr sz="2000">
                <a:solidFill>
                  <a:srgbClr val="C00000"/>
                </a:solidFill>
              </a:rPr>
              <a:t>análisis del riesgo </a:t>
            </a:r>
            <a:r>
              <a:rPr sz="2000"/>
              <a:t>busca determinar el grado en el cual se puede materializar un evento.</a:t>
            </a:r>
          </a:p>
          <a:p>
            <a:pPr lvl="0" algn="just"/>
            <a:endParaRPr sz="800">
              <a:solidFill>
                <a:srgbClr val="C00000"/>
              </a:solidFill>
            </a:endParaRPr>
          </a:p>
          <a:p>
            <a:pPr lvl="0" algn="just"/>
            <a:r>
              <a:rPr sz="2000">
                <a:solidFill>
                  <a:srgbClr val="C00000"/>
                </a:solidFill>
              </a:rPr>
              <a:t>Impacto: </a:t>
            </a:r>
            <a:r>
              <a:rPr sz="2000"/>
              <a:t>Resultado de un evento que genera un rango de consecuencias. El impacto de la materialización de un riesgo de corrupción es único, lesiona la imagen, la credibilidad, la transparencia y la probidad de las entidades y del Estado, afecta los recursos públicos, la confianza y el cumplimiento de las funciones de la administración.</a:t>
            </a:r>
          </a:p>
          <a:p>
            <a:pPr lvl="0" algn="just"/>
            <a:endParaRPr sz="800">
              <a:solidFill>
                <a:srgbClr val="C00000"/>
              </a:solidFill>
            </a:endParaRPr>
          </a:p>
          <a:p>
            <a:pPr lvl="0" algn="just"/>
            <a:r>
              <a:rPr sz="2000">
                <a:solidFill>
                  <a:srgbClr val="C00000"/>
                </a:solidFill>
              </a:rPr>
              <a:t>Probabilidad: </a:t>
            </a:r>
            <a:r>
              <a:rPr sz="2000"/>
              <a:t>Oportunidad de que algo suceda, medido objetivamente en datos y hechos históricos, subjetivamente con criterios de experiencia o experticia del analizador, utilizando términos matemáticos como la probabilidad numérica o la frecuencia en un periodo de tiempo determinado.</a:t>
            </a:r>
          </a:p>
          <a:p>
            <a:pPr lvl="0" algn="just"/>
            <a:endParaRPr sz="800"/>
          </a:p>
          <a:p>
            <a:pPr marL="838200" lvl="1" indent="-381000" algn="just">
              <a:buClr>
                <a:srgbClr val="C00000"/>
              </a:buClr>
              <a:buSzPct val="100000"/>
              <a:buFont typeface="Courier New"/>
              <a:buChar char="o"/>
            </a:pPr>
            <a:r>
              <a:rPr sz="2000">
                <a:solidFill>
                  <a:srgbClr val="C00000"/>
                </a:solidFill>
              </a:rPr>
              <a:t>Casi seguro: </a:t>
            </a:r>
            <a:r>
              <a:rPr sz="2000"/>
              <a:t>Evento ocurrirá en la mayoría de las circunstancias.</a:t>
            </a:r>
          </a:p>
          <a:p>
            <a:pPr lvl="0" algn="just"/>
            <a:endParaRPr sz="800">
              <a:solidFill>
                <a:srgbClr val="C00000"/>
              </a:solidFill>
            </a:endParaRPr>
          </a:p>
          <a:p>
            <a:pPr marL="838200" lvl="1" indent="-381000" algn="just">
              <a:buClr>
                <a:srgbClr val="C00000"/>
              </a:buClr>
              <a:buSzPct val="100000"/>
              <a:buFont typeface="Courier New"/>
              <a:buChar char="o"/>
            </a:pPr>
            <a:r>
              <a:rPr sz="2000">
                <a:solidFill>
                  <a:srgbClr val="C00000"/>
                </a:solidFill>
              </a:rPr>
              <a:t>Posible:</a:t>
            </a:r>
            <a:r>
              <a:rPr sz="2000">
                <a:solidFill>
                  <a:srgbClr val="0070C0"/>
                </a:solidFill>
              </a:rPr>
              <a:t> </a:t>
            </a:r>
            <a:r>
              <a:rPr sz="2000"/>
              <a:t>Evento puede ocurrir en algún momento. </a:t>
            </a:r>
          </a:p>
        </p:txBody>
      </p:sp>
      <p:grpSp>
        <p:nvGrpSpPr>
          <p:cNvPr id="614" name="Group 614">
            <a:hlinkClick r:id="rId2" action="ppaction://hlinksldjump"/>
          </p:cNvPr>
          <p:cNvGrpSpPr/>
          <p:nvPr/>
        </p:nvGrpSpPr>
        <p:grpSpPr>
          <a:xfrm>
            <a:off x="8388423" y="5961421"/>
            <a:ext cx="689244" cy="491915"/>
            <a:chOff x="0" y="0"/>
            <a:chExt cx="689243" cy="491914"/>
          </a:xfrm>
        </p:grpSpPr>
        <p:sp>
          <p:nvSpPr>
            <p:cNvPr id="611" name="Shape 611"/>
            <p:cNvSpPr/>
            <p:nvPr/>
          </p:nvSpPr>
          <p:spPr>
            <a:xfrm>
              <a:off x="0" y="0"/>
              <a:ext cx="689244" cy="491915"/>
            </a:xfrm>
            <a:prstGeom prst="rect">
              <a:avLst/>
            </a:prstGeom>
            <a:solidFill>
              <a:srgbClr val="E6B9B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12" name="Shape 612"/>
            <p:cNvSpPr/>
            <p:nvPr/>
          </p:nvSpPr>
          <p:spPr>
            <a:xfrm>
              <a:off x="160153" y="61488"/>
              <a:ext cx="368936" cy="368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13" name="Shape 613"/>
            <p:cNvSpPr/>
            <p:nvPr/>
          </p:nvSpPr>
          <p:spPr>
            <a:xfrm>
              <a:off x="0" y="0"/>
              <a:ext cx="689244" cy="491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81" y="10800"/>
                  </a:moveTo>
                  <a:lnTo>
                    <a:pt x="5019" y="18900"/>
                  </a:lnTo>
                  <a:lnTo>
                    <a:pt x="5019" y="2700"/>
                  </a:lnTo>
                  <a:close/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25400" cap="flat">
              <a:solidFill>
                <a:srgbClr val="FF0000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pic>
        <p:nvPicPr>
          <p:cNvPr id="615" name="image1.png" descr="Presidencia de la República de Colombia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616" name="Shape 616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617" name="image2.jpeg" descr="C:\Users\albertcuesta\Documents\Secretaria de Transparencia\logo TRANSPARENCIA (4)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1761482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273" name="Shape 273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ELABORACIÓN MAPA DE RIESGOS DE CORRUPCIÓN</a:t>
            </a:r>
          </a:p>
        </p:txBody>
      </p:sp>
      <p:sp>
        <p:nvSpPr>
          <p:cNvPr id="274" name="Shape 274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grpSp>
        <p:nvGrpSpPr>
          <p:cNvPr id="294" name="Group 294"/>
          <p:cNvGrpSpPr/>
          <p:nvPr/>
        </p:nvGrpSpPr>
        <p:grpSpPr>
          <a:xfrm>
            <a:off x="323527" y="1484783"/>
            <a:ext cx="8568954" cy="4968552"/>
            <a:chOff x="0" y="0"/>
            <a:chExt cx="8568952" cy="4968550"/>
          </a:xfrm>
        </p:grpSpPr>
        <p:grpSp>
          <p:nvGrpSpPr>
            <p:cNvPr id="277" name="Group 277"/>
            <p:cNvGrpSpPr/>
            <p:nvPr/>
          </p:nvGrpSpPr>
          <p:grpSpPr>
            <a:xfrm>
              <a:off x="0" y="-1"/>
              <a:ext cx="6598095" cy="894340"/>
              <a:chOff x="0" y="0"/>
              <a:chExt cx="6598094" cy="894339"/>
            </a:xfrm>
          </p:grpSpPr>
          <p:sp>
            <p:nvSpPr>
              <p:cNvPr id="275" name="Shape 275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C0504D"/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4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76" name="Shape 276"/>
              <p:cNvSpPr/>
              <p:nvPr/>
            </p:nvSpPr>
            <p:spPr>
              <a:xfrm>
                <a:off x="0" y="31085"/>
                <a:ext cx="6598094" cy="832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>
                <a:lvl1pPr defTabSz="1066800">
                  <a:lnSpc>
                    <a:spcPct val="90000"/>
                  </a:lnSpc>
                  <a:spcBef>
                    <a:spcPts val="1600"/>
                  </a:spcBef>
                  <a:defRPr sz="4000" b="1">
                    <a:solidFill>
                      <a:srgbClr val="FFFFFF"/>
                    </a:solid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4000" b="1">
                    <a:solidFill>
                      <a:srgbClr val="FFFFFF"/>
                    </a:solidFill>
                  </a:rPr>
                  <a:t>Establecer contexto: </a:t>
                </a:r>
              </a:p>
            </p:txBody>
          </p:sp>
        </p:grpSp>
        <p:grpSp>
          <p:nvGrpSpPr>
            <p:cNvPr id="280" name="Group 280">
              <a:hlinkClick r:id="rId2" action="ppaction://hlinksldjump"/>
            </p:cNvPr>
            <p:cNvGrpSpPr/>
            <p:nvPr/>
          </p:nvGrpSpPr>
          <p:grpSpPr>
            <a:xfrm>
              <a:off x="492714" y="1018552"/>
              <a:ext cx="6598095" cy="894340"/>
              <a:chOff x="0" y="0"/>
              <a:chExt cx="6598094" cy="894339"/>
            </a:xfrm>
          </p:grpSpPr>
          <p:sp>
            <p:nvSpPr>
              <p:cNvPr id="278" name="Shape 278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C0504D"/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4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79" name="Shape 279"/>
              <p:cNvSpPr/>
              <p:nvPr/>
            </p:nvSpPr>
            <p:spPr>
              <a:xfrm>
                <a:off x="0" y="31085"/>
                <a:ext cx="6598094" cy="832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>
                <a:lvl1pPr defTabSz="1066800">
                  <a:lnSpc>
                    <a:spcPct val="90000"/>
                  </a:lnSpc>
                  <a:spcBef>
                    <a:spcPts val="1600"/>
                  </a:spcBef>
                  <a:defRPr sz="4000" b="1">
                    <a:solidFill>
                      <a:srgbClr val="FFFFFF"/>
                    </a:solid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4000" b="1">
                    <a:solidFill>
                      <a:srgbClr val="FFFFFF"/>
                    </a:solidFill>
                  </a:rPr>
                  <a:t>Identificar y definir:</a:t>
                </a:r>
              </a:p>
            </p:txBody>
          </p:sp>
        </p:grpSp>
        <p:grpSp>
          <p:nvGrpSpPr>
            <p:cNvPr id="283" name="Group 283"/>
            <p:cNvGrpSpPr/>
            <p:nvPr/>
          </p:nvGrpSpPr>
          <p:grpSpPr>
            <a:xfrm>
              <a:off x="985428" y="2037105"/>
              <a:ext cx="6598096" cy="894340"/>
              <a:chOff x="0" y="0"/>
              <a:chExt cx="6598094" cy="894339"/>
            </a:xfrm>
          </p:grpSpPr>
          <p:sp>
            <p:nvSpPr>
              <p:cNvPr id="281" name="Shape 281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C0504D"/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4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2" name="Shape 282"/>
              <p:cNvSpPr/>
              <p:nvPr/>
            </p:nvSpPr>
            <p:spPr>
              <a:xfrm>
                <a:off x="0" y="31085"/>
                <a:ext cx="6598094" cy="832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1600"/>
                  </a:spcBef>
                </a:pPr>
                <a:r>
                  <a:rPr sz="4000" b="1">
                    <a:solidFill>
                      <a:srgbClr val="FFFFFF"/>
                    </a:solidFill>
                  </a:rPr>
                  <a:t>	Análisis:</a:t>
                </a:r>
                <a:r>
                  <a:rPr sz="4000">
                    <a:solidFill>
                      <a:srgbClr val="FFFFFF"/>
                    </a:solidFill>
                  </a:rPr>
                  <a:t> </a:t>
                </a:r>
              </a:p>
            </p:txBody>
          </p:sp>
        </p:grpSp>
        <p:grpSp>
          <p:nvGrpSpPr>
            <p:cNvPr id="286" name="Group 286"/>
            <p:cNvGrpSpPr/>
            <p:nvPr/>
          </p:nvGrpSpPr>
          <p:grpSpPr>
            <a:xfrm>
              <a:off x="1478143" y="3055658"/>
              <a:ext cx="6598096" cy="894340"/>
              <a:chOff x="0" y="0"/>
              <a:chExt cx="6598094" cy="894339"/>
            </a:xfrm>
          </p:grpSpPr>
          <p:sp>
            <p:nvSpPr>
              <p:cNvPr id="284" name="Shape 284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4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5" name="Shape 285"/>
              <p:cNvSpPr/>
              <p:nvPr/>
            </p:nvSpPr>
            <p:spPr>
              <a:xfrm>
                <a:off x="0" y="31085"/>
                <a:ext cx="6598094" cy="832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>
                <a:lvl1pPr defTabSz="1066800">
                  <a:lnSpc>
                    <a:spcPct val="90000"/>
                  </a:lnSpc>
                  <a:spcBef>
                    <a:spcPts val="1600"/>
                  </a:spcBef>
                  <a:defRPr sz="4000" b="1">
                    <a:solidFill>
                      <a:srgbClr val="FFFFFF"/>
                    </a:solid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4000" b="1">
                    <a:solidFill>
                      <a:srgbClr val="FFFFFF"/>
                    </a:solidFill>
                  </a:rPr>
                  <a:t>         Valoración:</a:t>
                </a:r>
              </a:p>
            </p:txBody>
          </p:sp>
        </p:grpSp>
        <p:grpSp>
          <p:nvGrpSpPr>
            <p:cNvPr id="289" name="Group 289"/>
            <p:cNvGrpSpPr/>
            <p:nvPr/>
          </p:nvGrpSpPr>
          <p:grpSpPr>
            <a:xfrm>
              <a:off x="1970857" y="4074211"/>
              <a:ext cx="6598096" cy="894340"/>
              <a:chOff x="0" y="0"/>
              <a:chExt cx="6598094" cy="894339"/>
            </a:xfrm>
          </p:grpSpPr>
          <p:sp>
            <p:nvSpPr>
              <p:cNvPr id="287" name="Shape 287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C0504D"/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36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8" name="Shape 288"/>
              <p:cNvSpPr/>
              <p:nvPr/>
            </p:nvSpPr>
            <p:spPr>
              <a:xfrm>
                <a:off x="0" y="62835"/>
                <a:ext cx="6598094" cy="7686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>
                <a:lvl1pPr defTabSz="1066800">
                  <a:lnSpc>
                    <a:spcPct val="90000"/>
                  </a:lnSpc>
                  <a:spcBef>
                    <a:spcPts val="1500"/>
                  </a:spcBef>
                  <a:defRPr sz="3600" b="1">
                    <a:solidFill>
                      <a:srgbClr val="FFFFFF"/>
                    </a:solid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3600" b="1">
                    <a:solidFill>
                      <a:srgbClr val="FFFFFF"/>
                    </a:solidFill>
                  </a:rPr>
                  <a:t>Política de Administración:  </a:t>
                </a:r>
              </a:p>
            </p:txBody>
          </p:sp>
        </p:grpSp>
        <p:sp>
          <p:nvSpPr>
            <p:cNvPr id="290" name="Shape 290"/>
            <p:cNvSpPr/>
            <p:nvPr/>
          </p:nvSpPr>
          <p:spPr>
            <a:xfrm>
              <a:off x="6016772" y="653363"/>
              <a:ext cx="581321" cy="58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lnTo>
                    <a:pt x="0" y="11880"/>
                  </a:lnTo>
                  <a:close/>
                </a:path>
              </a:pathLst>
            </a:custGeom>
            <a:solidFill>
              <a:srgbClr val="E8CFCF">
                <a:alpha val="90000"/>
              </a:srgbClr>
            </a:solidFill>
            <a:ln w="25400" cap="flat">
              <a:solidFill>
                <a:srgbClr val="E8CFCF">
                  <a:alpha val="9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ts val="700"/>
                </a:spcBef>
                <a:defRPr sz="2600"/>
              </a:pPr>
              <a:endParaRPr/>
            </a:p>
          </p:txBody>
        </p:sp>
        <p:sp>
          <p:nvSpPr>
            <p:cNvPr id="291" name="Shape 291"/>
            <p:cNvSpPr/>
            <p:nvPr/>
          </p:nvSpPr>
          <p:spPr>
            <a:xfrm>
              <a:off x="6517986" y="1671916"/>
              <a:ext cx="581321" cy="58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lnTo>
                    <a:pt x="0" y="11880"/>
                  </a:lnTo>
                  <a:close/>
                </a:path>
              </a:pathLst>
            </a:custGeom>
            <a:solidFill>
              <a:srgbClr val="E8CFCF">
                <a:alpha val="90000"/>
              </a:srgbClr>
            </a:solidFill>
            <a:ln w="25400" cap="flat">
              <a:solidFill>
                <a:srgbClr val="E8CFCF">
                  <a:alpha val="9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ts val="700"/>
                </a:spcBef>
                <a:defRPr sz="2600"/>
              </a:pPr>
              <a:endParaRPr/>
            </a:p>
          </p:txBody>
        </p:sp>
        <p:sp>
          <p:nvSpPr>
            <p:cNvPr id="292" name="Shape 292"/>
            <p:cNvSpPr/>
            <p:nvPr/>
          </p:nvSpPr>
          <p:spPr>
            <a:xfrm>
              <a:off x="7002202" y="2675564"/>
              <a:ext cx="581321" cy="58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lnTo>
                    <a:pt x="0" y="11880"/>
                  </a:lnTo>
                  <a:close/>
                </a:path>
              </a:pathLst>
            </a:custGeom>
            <a:solidFill>
              <a:srgbClr val="E8CFCF">
                <a:alpha val="90000"/>
              </a:srgbClr>
            </a:solidFill>
            <a:ln w="25400" cap="flat">
              <a:solidFill>
                <a:srgbClr val="E8CFCF">
                  <a:alpha val="9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ts val="700"/>
                </a:spcBef>
                <a:defRPr sz="2600"/>
              </a:pPr>
              <a:endParaRPr/>
            </a:p>
          </p:txBody>
        </p:sp>
        <p:sp>
          <p:nvSpPr>
            <p:cNvPr id="293" name="Shape 293"/>
            <p:cNvSpPr/>
            <p:nvPr/>
          </p:nvSpPr>
          <p:spPr>
            <a:xfrm>
              <a:off x="7494916" y="3704054"/>
              <a:ext cx="581321" cy="58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lnTo>
                    <a:pt x="0" y="11880"/>
                  </a:lnTo>
                  <a:close/>
                </a:path>
              </a:pathLst>
            </a:custGeom>
            <a:solidFill>
              <a:srgbClr val="E8CFCF">
                <a:alpha val="90000"/>
              </a:srgbClr>
            </a:solidFill>
            <a:ln w="25400" cap="flat">
              <a:solidFill>
                <a:srgbClr val="E8CFCF">
                  <a:alpha val="9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ts val="700"/>
                </a:spcBef>
                <a:defRPr sz="2600"/>
              </a:pPr>
              <a:endParaRPr/>
            </a:p>
          </p:txBody>
        </p:sp>
      </p:grpSp>
      <p:grpSp>
        <p:nvGrpSpPr>
          <p:cNvPr id="297" name="Group 297"/>
          <p:cNvGrpSpPr/>
          <p:nvPr/>
        </p:nvGrpSpPr>
        <p:grpSpPr>
          <a:xfrm>
            <a:off x="825324" y="836712"/>
            <a:ext cx="7347077" cy="504057"/>
            <a:chOff x="0" y="0"/>
            <a:chExt cx="7347076" cy="504056"/>
          </a:xfrm>
        </p:grpSpPr>
        <p:sp>
          <p:nvSpPr>
            <p:cNvPr id="295" name="Shape 295"/>
            <p:cNvSpPr/>
            <p:nvPr/>
          </p:nvSpPr>
          <p:spPr>
            <a:xfrm>
              <a:off x="0" y="0"/>
              <a:ext cx="7347077" cy="50405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8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pPr>
              <a:endParaRPr/>
            </a:p>
          </p:txBody>
        </p:sp>
        <p:sp>
          <p:nvSpPr>
            <p:cNvPr id="296" name="Shape 296"/>
            <p:cNvSpPr/>
            <p:nvPr/>
          </p:nvSpPr>
          <p:spPr>
            <a:xfrm>
              <a:off x="24606" y="3108"/>
              <a:ext cx="7297865" cy="497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28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800">
                  <a:solidFill>
                    <a:srgbClr val="C0504D"/>
                  </a:solidFill>
                </a:rPr>
                <a:t>ELABORACIÓN RIESGOS DE CORRUPCIÓN</a:t>
              </a:r>
            </a:p>
          </p:txBody>
        </p:sp>
      </p:grpSp>
      <p:pic>
        <p:nvPicPr>
          <p:cNvPr id="318" name="image1.png" descr="Presidencia de la República de Colombia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319" name="Shape 319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20" name="image2.jpeg" descr="C:\Users\albertcuesta\Documents\Secretaria de Transparencia\logo TRANSPARENCIA (4)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5027163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7" name="Shape 57"/>
          <p:cNvSpPr/>
          <p:nvPr/>
        </p:nvSpPr>
        <p:spPr>
          <a:xfrm>
            <a:off x="457191" y="908720"/>
            <a:ext cx="7715210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600"/>
              </a:spcBef>
              <a:defRPr sz="2800">
                <a:solidFill>
                  <a:srgbClr val="C0504D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C0504D"/>
                </a:solidFill>
              </a:rPr>
              <a:t>Lucha contra la Corrupción y Transparencia.</a:t>
            </a:r>
          </a:p>
        </p:txBody>
      </p:sp>
      <p:grpSp>
        <p:nvGrpSpPr>
          <p:cNvPr id="60" name="Group 60"/>
          <p:cNvGrpSpPr/>
          <p:nvPr/>
        </p:nvGrpSpPr>
        <p:grpSpPr>
          <a:xfrm>
            <a:off x="408024" y="1556791"/>
            <a:ext cx="2435784" cy="2232247"/>
            <a:chOff x="0" y="0"/>
            <a:chExt cx="2435782" cy="2232245"/>
          </a:xfrm>
        </p:grpSpPr>
        <p:sp>
          <p:nvSpPr>
            <p:cNvPr id="58" name="Shape 58"/>
            <p:cNvSpPr/>
            <p:nvPr/>
          </p:nvSpPr>
          <p:spPr>
            <a:xfrm>
              <a:off x="0" y="-1"/>
              <a:ext cx="2435783" cy="223224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" name="Shape 59"/>
            <p:cNvSpPr/>
            <p:nvPr/>
          </p:nvSpPr>
          <p:spPr>
            <a:xfrm>
              <a:off x="56257" y="526115"/>
              <a:ext cx="2323262" cy="10998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7630" tIns="87630" rIns="87630" bIns="87630" numCol="1" anchor="ctr">
              <a:sp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ts val="800"/>
                </a:spcBef>
              </a:pPr>
              <a:r>
                <a:rPr sz="2000"/>
                <a:t>Ley 1474 de 2011 </a:t>
              </a:r>
            </a:p>
            <a:p>
              <a:pPr lvl="0" algn="ctr" defTabSz="1022350">
                <a:lnSpc>
                  <a:spcPct val="90000"/>
                </a:lnSpc>
                <a:spcBef>
                  <a:spcPts val="800"/>
                </a:spcBef>
              </a:pPr>
              <a:r>
                <a:rPr sz="2000"/>
                <a:t>Estatuto Anticorrupción</a:t>
              </a:r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3275855" y="1534732"/>
            <a:ext cx="2475242" cy="2232249"/>
            <a:chOff x="0" y="0"/>
            <a:chExt cx="2475240" cy="2232248"/>
          </a:xfrm>
        </p:grpSpPr>
        <p:sp>
          <p:nvSpPr>
            <p:cNvPr id="61" name="Shape 61"/>
            <p:cNvSpPr/>
            <p:nvPr/>
          </p:nvSpPr>
          <p:spPr>
            <a:xfrm>
              <a:off x="0" y="0"/>
              <a:ext cx="2425430" cy="2232249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2" name="Shape 62"/>
            <p:cNvSpPr/>
            <p:nvPr/>
          </p:nvSpPr>
          <p:spPr>
            <a:xfrm>
              <a:off x="0" y="116253"/>
              <a:ext cx="2475241" cy="21087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7630" tIns="87630" rIns="87630" bIns="87630" numCol="1" anchor="ctr">
              <a:sp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ts val="900"/>
                </a:spcBef>
              </a:pPr>
              <a:r>
                <a:rPr sz="2200"/>
                <a:t>Decreto 2641 2011 </a:t>
              </a:r>
            </a:p>
            <a:p>
              <a:pPr lvl="0" algn="ctr" defTabSz="1022350">
                <a:lnSpc>
                  <a:spcPct val="90000"/>
                </a:lnSpc>
                <a:spcBef>
                  <a:spcPts val="900"/>
                </a:spcBef>
              </a:pPr>
              <a:r>
                <a:rPr sz="2200"/>
                <a:t>Plan Anticorrupción  y de Atención al Ciudadano</a:t>
              </a:r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3275856" y="4077074"/>
            <a:ext cx="2464595" cy="2211496"/>
            <a:chOff x="0" y="0"/>
            <a:chExt cx="2464594" cy="2211495"/>
          </a:xfrm>
        </p:grpSpPr>
        <p:sp>
          <p:nvSpPr>
            <p:cNvPr id="64" name="Shape 64"/>
            <p:cNvSpPr/>
            <p:nvPr/>
          </p:nvSpPr>
          <p:spPr>
            <a:xfrm>
              <a:off x="0" y="0"/>
              <a:ext cx="2464596" cy="221149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" name="Shape 65"/>
            <p:cNvSpPr/>
            <p:nvPr/>
          </p:nvSpPr>
          <p:spPr>
            <a:xfrm>
              <a:off x="92550" y="314644"/>
              <a:ext cx="2350745" cy="162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7630" tIns="87630" rIns="87630" bIns="87630" numCol="1" anchor="ctr">
              <a:sp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ts val="800"/>
                </a:spcBef>
              </a:pPr>
              <a:r>
                <a:rPr sz="2000"/>
                <a:t>Conpes 167 de 2013 </a:t>
              </a:r>
            </a:p>
            <a:p>
              <a:pPr lvl="0" algn="ctr" defTabSz="1022350">
                <a:lnSpc>
                  <a:spcPct val="90000"/>
                </a:lnSpc>
                <a:spcBef>
                  <a:spcPts val="800"/>
                </a:spcBef>
              </a:pPr>
              <a:r>
                <a:rPr sz="2000"/>
                <a:t>Política Pública Integral Anticorrupción</a:t>
              </a:r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395534" y="4077074"/>
            <a:ext cx="2448275" cy="2232246"/>
            <a:chOff x="0" y="0"/>
            <a:chExt cx="2448273" cy="2232245"/>
          </a:xfrm>
        </p:grpSpPr>
        <p:sp>
          <p:nvSpPr>
            <p:cNvPr id="67" name="Shape 67"/>
            <p:cNvSpPr/>
            <p:nvPr/>
          </p:nvSpPr>
          <p:spPr>
            <a:xfrm>
              <a:off x="-1" y="0"/>
              <a:ext cx="2448275" cy="223224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" name="Shape 68"/>
            <p:cNvSpPr/>
            <p:nvPr/>
          </p:nvSpPr>
          <p:spPr>
            <a:xfrm>
              <a:off x="56546" y="489250"/>
              <a:ext cx="2335177" cy="13627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7630" tIns="87630" rIns="87630" bIns="87630" numCol="1" anchor="ctr">
              <a:sp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ts val="800"/>
                </a:spcBef>
              </a:pPr>
              <a:r>
                <a:rPr sz="2000"/>
                <a:t>Ley 1712 de 2014 </a:t>
              </a:r>
            </a:p>
            <a:p>
              <a:pPr lvl="0" algn="ctr" defTabSz="1022350">
                <a:lnSpc>
                  <a:spcPct val="90000"/>
                </a:lnSpc>
                <a:spcBef>
                  <a:spcPts val="800"/>
                </a:spcBef>
              </a:pPr>
              <a:r>
                <a:rPr sz="2000"/>
                <a:t>Transparencia y Acceso a la Información</a:t>
              </a:r>
            </a:p>
          </p:txBody>
        </p:sp>
      </p:grpSp>
      <p:sp>
        <p:nvSpPr>
          <p:cNvPr id="70" name="Shape 70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grpSp>
        <p:nvGrpSpPr>
          <p:cNvPr id="73" name="Group 73"/>
          <p:cNvGrpSpPr/>
          <p:nvPr/>
        </p:nvGrpSpPr>
        <p:grpSpPr>
          <a:xfrm>
            <a:off x="6084168" y="1556791"/>
            <a:ext cx="2392587" cy="2210189"/>
            <a:chOff x="0" y="0"/>
            <a:chExt cx="2392585" cy="2210187"/>
          </a:xfrm>
        </p:grpSpPr>
        <p:sp>
          <p:nvSpPr>
            <p:cNvPr id="71" name="Shape 71"/>
            <p:cNvSpPr/>
            <p:nvPr/>
          </p:nvSpPr>
          <p:spPr>
            <a:xfrm>
              <a:off x="0" y="-1"/>
              <a:ext cx="2392586" cy="2210189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89846" y="445422"/>
              <a:ext cx="2282062" cy="13627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7630" tIns="87630" rIns="87630" bIns="87630" numCol="1" anchor="ctr">
              <a:sp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ts val="800"/>
                </a:spcBef>
              </a:pPr>
              <a:r>
                <a:rPr sz="2000"/>
                <a:t>Decreto 2482 de 2012</a:t>
              </a:r>
            </a:p>
            <a:p>
              <a:pPr lvl="0" algn="ctr" defTabSz="1022350">
                <a:lnSpc>
                  <a:spcPct val="90000"/>
                </a:lnSpc>
                <a:spcBef>
                  <a:spcPts val="800"/>
                </a:spcBef>
              </a:pPr>
              <a:r>
                <a:rPr sz="2000"/>
                <a:t>Planeación y Gestión</a:t>
              </a:r>
            </a:p>
          </p:txBody>
        </p:sp>
      </p:grpSp>
      <p:sp>
        <p:nvSpPr>
          <p:cNvPr id="74" name="Shape 74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75" name="Shape 75"/>
          <p:cNvSpPr/>
          <p:nvPr/>
        </p:nvSpPr>
        <p:spPr>
          <a:xfrm>
            <a:off x="4362497" y="332656"/>
            <a:ext cx="4674000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LUCHA CONTRA LA CORRUPCIÓN Y TRANSPARENCIA </a:t>
            </a:r>
          </a:p>
        </p:txBody>
      </p:sp>
      <p:pic>
        <p:nvPicPr>
          <p:cNvPr id="76" name="image2.jpeg" descr="C:\Users\albertcuesta\Documents\Secretaria de Transparencia\logo TRANSPARENCIA (4)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9" name="Group 79"/>
          <p:cNvGrpSpPr/>
          <p:nvPr/>
        </p:nvGrpSpPr>
        <p:grpSpPr>
          <a:xfrm>
            <a:off x="6084168" y="4077074"/>
            <a:ext cx="2498499" cy="2207759"/>
            <a:chOff x="0" y="0"/>
            <a:chExt cx="2498498" cy="2207758"/>
          </a:xfrm>
        </p:grpSpPr>
        <p:sp>
          <p:nvSpPr>
            <p:cNvPr id="77" name="Shape 77"/>
            <p:cNvSpPr/>
            <p:nvPr/>
          </p:nvSpPr>
          <p:spPr>
            <a:xfrm>
              <a:off x="0" y="0"/>
              <a:ext cx="2498499" cy="2207759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" name="Shape 78"/>
            <p:cNvSpPr/>
            <p:nvPr/>
          </p:nvSpPr>
          <p:spPr>
            <a:xfrm>
              <a:off x="93823" y="283529"/>
              <a:ext cx="2383082" cy="16840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7630" tIns="87630" rIns="87630" bIns="87630" numCol="1" anchor="ctr">
              <a:sp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ts val="800"/>
                </a:spcBef>
              </a:pPr>
              <a:r>
                <a:rPr sz="2000"/>
                <a:t>Conpes 3654 de 2010 </a:t>
              </a:r>
            </a:p>
            <a:p>
              <a:pPr lvl="0" algn="ctr"/>
              <a:r>
                <a:rPr sz="2000"/>
                <a:t>Política de Rendición de Cuentas</a:t>
              </a:r>
            </a:p>
          </p:txBody>
        </p:sp>
      </p:grpSp>
      <p:pic>
        <p:nvPicPr>
          <p:cNvPr id="80" name="image1.png" descr="Presidencia de la República de Colombia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Shape 619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620" name="Shape 620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COMPONENTES MAPA DE RIESGOS DE CORRUPCIÓN</a:t>
            </a:r>
          </a:p>
        </p:txBody>
      </p:sp>
      <p:sp>
        <p:nvSpPr>
          <p:cNvPr id="621" name="Shape 621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622" name="Shape 622"/>
          <p:cNvSpPr/>
          <p:nvPr/>
        </p:nvSpPr>
        <p:spPr>
          <a:xfrm>
            <a:off x="251519" y="1538783"/>
            <a:ext cx="8496946" cy="4384041"/>
          </a:xfrm>
          <a:prstGeom prst="rect">
            <a:avLst/>
          </a:prstGeom>
          <a:solidFill>
            <a:srgbClr val="FFFFFF"/>
          </a:solidFill>
          <a:ln w="25400">
            <a:solidFill>
              <a:srgbClr val="953735"/>
            </a:solidFill>
            <a:prstDash val="lgDash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just"/>
            <a:r>
              <a:rPr sz="2200"/>
              <a:t>Establecer los controles:</a:t>
            </a:r>
          </a:p>
          <a:p>
            <a:pPr lvl="0" algn="just"/>
            <a:r>
              <a:rPr sz="800"/>
              <a:t> </a:t>
            </a:r>
            <a:endParaRPr sz="800">
              <a:solidFill>
                <a:srgbClr val="C00000"/>
              </a:solidFill>
            </a:endParaRPr>
          </a:p>
          <a:p>
            <a:pPr lvl="0" algn="just"/>
            <a:r>
              <a:rPr sz="2200">
                <a:solidFill>
                  <a:srgbClr val="C00000"/>
                </a:solidFill>
              </a:rPr>
              <a:t>Controles preventivos: </a:t>
            </a:r>
            <a:r>
              <a:rPr sz="2200"/>
              <a:t>Disminuyen la probabilidad de ocurrencia o materialización del riesgo. Previene futuros problemas.</a:t>
            </a:r>
          </a:p>
          <a:p>
            <a:pPr lvl="0" algn="just"/>
            <a:endParaRPr sz="800">
              <a:solidFill>
                <a:srgbClr val="C00000"/>
              </a:solidFill>
            </a:endParaRPr>
          </a:p>
          <a:p>
            <a:pPr lvl="0" algn="just"/>
            <a:r>
              <a:rPr sz="2200"/>
              <a:t>Establecimiento de mecanismos o herramientas adicionales o complementarias, con el fin de evitar o prevenir el riesgo.</a:t>
            </a:r>
          </a:p>
          <a:p>
            <a:pPr lvl="0" algn="just"/>
            <a:endParaRPr sz="800"/>
          </a:p>
          <a:p>
            <a:pPr marL="876300" lvl="1" indent="-419100" algn="just">
              <a:buClr>
                <a:srgbClr val="C00000"/>
              </a:buClr>
              <a:buSzPct val="100000"/>
              <a:buFont typeface="Courier New"/>
              <a:buChar char="o"/>
            </a:pPr>
            <a:r>
              <a:rPr sz="2200"/>
              <a:t>Relacionar si las herramientas existen o no en la entidad.</a:t>
            </a:r>
          </a:p>
          <a:p>
            <a:pPr lvl="0"/>
            <a:endParaRPr sz="800"/>
          </a:p>
          <a:p>
            <a:pPr marL="876300" lvl="1" indent="-419100">
              <a:buClr>
                <a:srgbClr val="C00000"/>
              </a:buClr>
              <a:buSzPct val="100000"/>
              <a:buFont typeface="Courier New"/>
              <a:buChar char="o"/>
            </a:pPr>
            <a:r>
              <a:rPr sz="2200"/>
              <a:t>Especificar si es del caso que herramientas son necesarias diseñar en la entidad.</a:t>
            </a:r>
          </a:p>
          <a:p>
            <a:pPr lvl="0" algn="just"/>
            <a:endParaRPr sz="800"/>
          </a:p>
          <a:p>
            <a:pPr lvl="0" algn="just"/>
            <a:r>
              <a:rPr sz="2200">
                <a:solidFill>
                  <a:srgbClr val="C00000"/>
                </a:solidFill>
              </a:rPr>
              <a:t>Controles correctivos:</a:t>
            </a:r>
            <a:r>
              <a:rPr sz="2200"/>
              <a:t> Buscan combatir o eliminar las causas que lo generaron, en caso de materializarse. Aplica para un riesgo ya materializado.</a:t>
            </a:r>
          </a:p>
        </p:txBody>
      </p:sp>
      <p:grpSp>
        <p:nvGrpSpPr>
          <p:cNvPr id="627" name="Group 627"/>
          <p:cNvGrpSpPr/>
          <p:nvPr/>
        </p:nvGrpSpPr>
        <p:grpSpPr>
          <a:xfrm>
            <a:off x="1979711" y="836712"/>
            <a:ext cx="5554174" cy="576065"/>
            <a:chOff x="0" y="0"/>
            <a:chExt cx="5554172" cy="576064"/>
          </a:xfrm>
        </p:grpSpPr>
        <p:sp>
          <p:nvSpPr>
            <p:cNvPr id="623" name="Shape 623"/>
            <p:cNvSpPr/>
            <p:nvPr/>
          </p:nvSpPr>
          <p:spPr>
            <a:xfrm>
              <a:off x="0" y="0"/>
              <a:ext cx="5554173" cy="5760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626" name="Group 626"/>
            <p:cNvGrpSpPr/>
            <p:nvPr/>
          </p:nvGrpSpPr>
          <p:grpSpPr>
            <a:xfrm>
              <a:off x="136613" y="24954"/>
              <a:ext cx="5297597" cy="505461"/>
              <a:chOff x="0" y="0"/>
              <a:chExt cx="5297596" cy="505459"/>
            </a:xfrm>
          </p:grpSpPr>
          <p:sp>
            <p:nvSpPr>
              <p:cNvPr id="624" name="Shape 624"/>
              <p:cNvSpPr/>
              <p:nvPr/>
            </p:nvSpPr>
            <p:spPr>
              <a:xfrm>
                <a:off x="0" y="3166"/>
                <a:ext cx="5297597" cy="49912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ts val="700"/>
                  </a:spcBef>
                  <a:defRPr sz="22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defRPr>
                </a:pPr>
                <a:endParaRPr/>
              </a:p>
            </p:txBody>
          </p:sp>
          <p:sp>
            <p:nvSpPr>
              <p:cNvPr id="625" name="Shape 625"/>
              <p:cNvSpPr/>
              <p:nvPr/>
            </p:nvSpPr>
            <p:spPr>
              <a:xfrm>
                <a:off x="0" y="0"/>
                <a:ext cx="5297597" cy="5054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87630" tIns="87630" rIns="87630" bIns="87630" numCol="1" anchor="ctr">
                <a:spAutoFit/>
              </a:bodyPr>
              <a:lstStyle>
                <a:lvl1pPr algn="ctr" defTabSz="889000">
                  <a:lnSpc>
                    <a:spcPct val="90000"/>
                  </a:lnSpc>
                  <a:spcBef>
                    <a:spcPts val="900"/>
                  </a:spcBef>
                  <a:defRPr sz="22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200">
                    <a:solidFill>
                      <a:srgbClr val="C0504D"/>
                    </a:solidFill>
                  </a:rPr>
                  <a:t>VALORACIÓN DEL RIESGO</a:t>
                </a:r>
              </a:p>
            </p:txBody>
          </p:sp>
        </p:grpSp>
      </p:grpSp>
      <p:grpSp>
        <p:nvGrpSpPr>
          <p:cNvPr id="631" name="Group 631">
            <a:hlinkClick r:id="rId2" action="ppaction://hlinksldjump"/>
          </p:cNvPr>
          <p:cNvGrpSpPr/>
          <p:nvPr/>
        </p:nvGrpSpPr>
        <p:grpSpPr>
          <a:xfrm>
            <a:off x="8388423" y="5961421"/>
            <a:ext cx="689244" cy="491915"/>
            <a:chOff x="0" y="0"/>
            <a:chExt cx="689243" cy="491914"/>
          </a:xfrm>
        </p:grpSpPr>
        <p:sp>
          <p:nvSpPr>
            <p:cNvPr id="628" name="Shape 628"/>
            <p:cNvSpPr/>
            <p:nvPr/>
          </p:nvSpPr>
          <p:spPr>
            <a:xfrm>
              <a:off x="0" y="0"/>
              <a:ext cx="689244" cy="491915"/>
            </a:xfrm>
            <a:prstGeom prst="rect">
              <a:avLst/>
            </a:prstGeom>
            <a:solidFill>
              <a:srgbClr val="E6B9B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29" name="Shape 629"/>
            <p:cNvSpPr/>
            <p:nvPr/>
          </p:nvSpPr>
          <p:spPr>
            <a:xfrm>
              <a:off x="160153" y="61488"/>
              <a:ext cx="368936" cy="368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30" name="Shape 630"/>
            <p:cNvSpPr/>
            <p:nvPr/>
          </p:nvSpPr>
          <p:spPr>
            <a:xfrm>
              <a:off x="0" y="0"/>
              <a:ext cx="689244" cy="491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81" y="10800"/>
                  </a:moveTo>
                  <a:lnTo>
                    <a:pt x="5019" y="18900"/>
                  </a:lnTo>
                  <a:lnTo>
                    <a:pt x="5019" y="2700"/>
                  </a:lnTo>
                  <a:close/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25400" cap="flat">
              <a:solidFill>
                <a:srgbClr val="FF0000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pic>
        <p:nvPicPr>
          <p:cNvPr id="632" name="image1.png" descr="Presidencia de la República de Colombia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633" name="Shape 633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634" name="image2.jpeg" descr="C:\Users\albertcuesta\Documents\Secretaria de Transparencia\logo TRANSPARENCIA (4)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54002180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273" name="Shape 273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ELABORACIÓN MAPA DE RIESGOS DE CORRUPCIÓN</a:t>
            </a:r>
          </a:p>
        </p:txBody>
      </p:sp>
      <p:sp>
        <p:nvSpPr>
          <p:cNvPr id="274" name="Shape 274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grpSp>
        <p:nvGrpSpPr>
          <p:cNvPr id="294" name="Group 294"/>
          <p:cNvGrpSpPr/>
          <p:nvPr/>
        </p:nvGrpSpPr>
        <p:grpSpPr>
          <a:xfrm>
            <a:off x="323527" y="1484783"/>
            <a:ext cx="8568954" cy="4968552"/>
            <a:chOff x="0" y="0"/>
            <a:chExt cx="8568952" cy="4968550"/>
          </a:xfrm>
        </p:grpSpPr>
        <p:grpSp>
          <p:nvGrpSpPr>
            <p:cNvPr id="277" name="Group 277"/>
            <p:cNvGrpSpPr/>
            <p:nvPr/>
          </p:nvGrpSpPr>
          <p:grpSpPr>
            <a:xfrm>
              <a:off x="0" y="-1"/>
              <a:ext cx="6598095" cy="894340"/>
              <a:chOff x="0" y="0"/>
              <a:chExt cx="6598094" cy="894339"/>
            </a:xfrm>
          </p:grpSpPr>
          <p:sp>
            <p:nvSpPr>
              <p:cNvPr id="275" name="Shape 275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C0504D"/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4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76" name="Shape 276"/>
              <p:cNvSpPr/>
              <p:nvPr/>
            </p:nvSpPr>
            <p:spPr>
              <a:xfrm>
                <a:off x="0" y="31085"/>
                <a:ext cx="6598094" cy="832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>
                <a:lvl1pPr defTabSz="1066800">
                  <a:lnSpc>
                    <a:spcPct val="90000"/>
                  </a:lnSpc>
                  <a:spcBef>
                    <a:spcPts val="1600"/>
                  </a:spcBef>
                  <a:defRPr sz="4000" b="1">
                    <a:solidFill>
                      <a:srgbClr val="FFFFFF"/>
                    </a:solid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4000" b="1">
                    <a:solidFill>
                      <a:srgbClr val="FFFFFF"/>
                    </a:solidFill>
                  </a:rPr>
                  <a:t>Establecer contexto: </a:t>
                </a:r>
              </a:p>
            </p:txBody>
          </p:sp>
        </p:grpSp>
        <p:grpSp>
          <p:nvGrpSpPr>
            <p:cNvPr id="280" name="Group 280">
              <a:hlinkClick r:id="rId2" action="ppaction://hlinksldjump"/>
            </p:cNvPr>
            <p:cNvGrpSpPr/>
            <p:nvPr/>
          </p:nvGrpSpPr>
          <p:grpSpPr>
            <a:xfrm>
              <a:off x="492714" y="1018552"/>
              <a:ext cx="6598095" cy="894340"/>
              <a:chOff x="0" y="0"/>
              <a:chExt cx="6598094" cy="894339"/>
            </a:xfrm>
          </p:grpSpPr>
          <p:sp>
            <p:nvSpPr>
              <p:cNvPr id="278" name="Shape 278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C0504D"/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4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79" name="Shape 279"/>
              <p:cNvSpPr/>
              <p:nvPr/>
            </p:nvSpPr>
            <p:spPr>
              <a:xfrm>
                <a:off x="0" y="31085"/>
                <a:ext cx="6598094" cy="832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>
                <a:lvl1pPr defTabSz="1066800">
                  <a:lnSpc>
                    <a:spcPct val="90000"/>
                  </a:lnSpc>
                  <a:spcBef>
                    <a:spcPts val="1600"/>
                  </a:spcBef>
                  <a:defRPr sz="4000" b="1">
                    <a:solidFill>
                      <a:srgbClr val="FFFFFF"/>
                    </a:solid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4000" b="1">
                    <a:solidFill>
                      <a:srgbClr val="FFFFFF"/>
                    </a:solidFill>
                  </a:rPr>
                  <a:t>Identificar y definir:</a:t>
                </a:r>
              </a:p>
            </p:txBody>
          </p:sp>
        </p:grpSp>
        <p:grpSp>
          <p:nvGrpSpPr>
            <p:cNvPr id="283" name="Group 283"/>
            <p:cNvGrpSpPr/>
            <p:nvPr/>
          </p:nvGrpSpPr>
          <p:grpSpPr>
            <a:xfrm>
              <a:off x="985428" y="2037105"/>
              <a:ext cx="6598096" cy="894340"/>
              <a:chOff x="0" y="0"/>
              <a:chExt cx="6598094" cy="894339"/>
            </a:xfrm>
          </p:grpSpPr>
          <p:sp>
            <p:nvSpPr>
              <p:cNvPr id="281" name="Shape 281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C0504D"/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4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2" name="Shape 282"/>
              <p:cNvSpPr/>
              <p:nvPr/>
            </p:nvSpPr>
            <p:spPr>
              <a:xfrm>
                <a:off x="0" y="31085"/>
                <a:ext cx="6598094" cy="832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1600"/>
                  </a:spcBef>
                </a:pPr>
                <a:r>
                  <a:rPr sz="4000" b="1">
                    <a:solidFill>
                      <a:srgbClr val="FFFFFF"/>
                    </a:solidFill>
                  </a:rPr>
                  <a:t>	Análisis:</a:t>
                </a:r>
                <a:r>
                  <a:rPr sz="4000">
                    <a:solidFill>
                      <a:srgbClr val="FFFFFF"/>
                    </a:solidFill>
                  </a:rPr>
                  <a:t> </a:t>
                </a:r>
              </a:p>
            </p:txBody>
          </p:sp>
        </p:grpSp>
        <p:grpSp>
          <p:nvGrpSpPr>
            <p:cNvPr id="286" name="Group 286"/>
            <p:cNvGrpSpPr/>
            <p:nvPr/>
          </p:nvGrpSpPr>
          <p:grpSpPr>
            <a:xfrm>
              <a:off x="1478143" y="3055658"/>
              <a:ext cx="6598096" cy="894340"/>
              <a:chOff x="0" y="0"/>
              <a:chExt cx="6598094" cy="894339"/>
            </a:xfrm>
          </p:grpSpPr>
          <p:sp>
            <p:nvSpPr>
              <p:cNvPr id="284" name="Shape 284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C0504D"/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4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5" name="Shape 285"/>
              <p:cNvSpPr/>
              <p:nvPr/>
            </p:nvSpPr>
            <p:spPr>
              <a:xfrm>
                <a:off x="0" y="31085"/>
                <a:ext cx="6598094" cy="832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>
                <a:lvl1pPr defTabSz="1066800">
                  <a:lnSpc>
                    <a:spcPct val="90000"/>
                  </a:lnSpc>
                  <a:spcBef>
                    <a:spcPts val="1600"/>
                  </a:spcBef>
                  <a:defRPr sz="4000" b="1">
                    <a:solidFill>
                      <a:srgbClr val="FFFFFF"/>
                    </a:solid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4000" b="1">
                    <a:solidFill>
                      <a:srgbClr val="FFFFFF"/>
                    </a:solidFill>
                  </a:rPr>
                  <a:t>         Valoración:</a:t>
                </a:r>
              </a:p>
            </p:txBody>
          </p:sp>
        </p:grpSp>
        <p:grpSp>
          <p:nvGrpSpPr>
            <p:cNvPr id="289" name="Group 289"/>
            <p:cNvGrpSpPr/>
            <p:nvPr/>
          </p:nvGrpSpPr>
          <p:grpSpPr>
            <a:xfrm>
              <a:off x="1970857" y="4074211"/>
              <a:ext cx="6598096" cy="894340"/>
              <a:chOff x="0" y="0"/>
              <a:chExt cx="6598094" cy="894339"/>
            </a:xfrm>
          </p:grpSpPr>
          <p:sp>
            <p:nvSpPr>
              <p:cNvPr id="287" name="Shape 287"/>
              <p:cNvSpPr/>
              <p:nvPr/>
            </p:nvSpPr>
            <p:spPr>
              <a:xfrm>
                <a:off x="0" y="0"/>
                <a:ext cx="6598095" cy="894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"/>
                    </a:moveTo>
                    <a:cubicBezTo>
                      <a:pt x="0" y="967"/>
                      <a:pt x="131" y="0"/>
                      <a:pt x="293" y="0"/>
                    </a:cubicBezTo>
                    <a:lnTo>
                      <a:pt x="21307" y="0"/>
                    </a:lnTo>
                    <a:cubicBezTo>
                      <a:pt x="21469" y="0"/>
                      <a:pt x="21600" y="967"/>
                      <a:pt x="21600" y="2160"/>
                    </a:cubicBezTo>
                    <a:lnTo>
                      <a:pt x="21600" y="19440"/>
                    </a:lnTo>
                    <a:cubicBezTo>
                      <a:pt x="21600" y="20633"/>
                      <a:pt x="21469" y="21600"/>
                      <a:pt x="21307" y="21600"/>
                    </a:cubicBezTo>
                    <a:lnTo>
                      <a:pt x="293" y="21600"/>
                    </a:lnTo>
                    <a:cubicBezTo>
                      <a:pt x="131" y="21600"/>
                      <a:pt x="0" y="20633"/>
                      <a:pt x="0" y="19440"/>
                    </a:cubicBezTo>
                    <a:lnTo>
                      <a:pt x="0" y="216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54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defTabSz="1066800">
                  <a:lnSpc>
                    <a:spcPct val="90000"/>
                  </a:lnSpc>
                  <a:spcBef>
                    <a:spcPts val="700"/>
                  </a:spcBef>
                  <a:defRPr sz="36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8" name="Shape 288"/>
              <p:cNvSpPr/>
              <p:nvPr/>
            </p:nvSpPr>
            <p:spPr>
              <a:xfrm>
                <a:off x="0" y="62835"/>
                <a:ext cx="6598094" cy="7686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117634" tIns="117634" rIns="117634" bIns="117634" numCol="1" anchor="ctr">
                <a:spAutoFit/>
              </a:bodyPr>
              <a:lstStyle>
                <a:lvl1pPr defTabSz="1066800">
                  <a:lnSpc>
                    <a:spcPct val="90000"/>
                  </a:lnSpc>
                  <a:spcBef>
                    <a:spcPts val="1500"/>
                  </a:spcBef>
                  <a:defRPr sz="3600" b="1">
                    <a:solidFill>
                      <a:srgbClr val="FFFFFF"/>
                    </a:solid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3600" b="1">
                    <a:solidFill>
                      <a:srgbClr val="FFFFFF"/>
                    </a:solidFill>
                  </a:rPr>
                  <a:t>Política de Administración:  </a:t>
                </a:r>
              </a:p>
            </p:txBody>
          </p:sp>
        </p:grpSp>
        <p:sp>
          <p:nvSpPr>
            <p:cNvPr id="290" name="Shape 290"/>
            <p:cNvSpPr/>
            <p:nvPr/>
          </p:nvSpPr>
          <p:spPr>
            <a:xfrm>
              <a:off x="6016772" y="653363"/>
              <a:ext cx="581321" cy="58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lnTo>
                    <a:pt x="0" y="11880"/>
                  </a:lnTo>
                  <a:close/>
                </a:path>
              </a:pathLst>
            </a:custGeom>
            <a:solidFill>
              <a:srgbClr val="E8CFCF">
                <a:alpha val="90000"/>
              </a:srgbClr>
            </a:solidFill>
            <a:ln w="25400" cap="flat">
              <a:solidFill>
                <a:srgbClr val="E8CFCF">
                  <a:alpha val="9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ts val="700"/>
                </a:spcBef>
                <a:defRPr sz="2600"/>
              </a:pPr>
              <a:endParaRPr/>
            </a:p>
          </p:txBody>
        </p:sp>
        <p:sp>
          <p:nvSpPr>
            <p:cNvPr id="291" name="Shape 291"/>
            <p:cNvSpPr/>
            <p:nvPr/>
          </p:nvSpPr>
          <p:spPr>
            <a:xfrm>
              <a:off x="6517986" y="1671916"/>
              <a:ext cx="581321" cy="58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lnTo>
                    <a:pt x="0" y="11880"/>
                  </a:lnTo>
                  <a:close/>
                </a:path>
              </a:pathLst>
            </a:custGeom>
            <a:solidFill>
              <a:srgbClr val="E8CFCF">
                <a:alpha val="90000"/>
              </a:srgbClr>
            </a:solidFill>
            <a:ln w="25400" cap="flat">
              <a:solidFill>
                <a:srgbClr val="E8CFCF">
                  <a:alpha val="9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ts val="700"/>
                </a:spcBef>
                <a:defRPr sz="2600"/>
              </a:pPr>
              <a:endParaRPr/>
            </a:p>
          </p:txBody>
        </p:sp>
        <p:sp>
          <p:nvSpPr>
            <p:cNvPr id="292" name="Shape 292"/>
            <p:cNvSpPr/>
            <p:nvPr/>
          </p:nvSpPr>
          <p:spPr>
            <a:xfrm>
              <a:off x="7002202" y="2675564"/>
              <a:ext cx="581321" cy="58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lnTo>
                    <a:pt x="0" y="11880"/>
                  </a:lnTo>
                  <a:close/>
                </a:path>
              </a:pathLst>
            </a:custGeom>
            <a:solidFill>
              <a:srgbClr val="E8CFCF">
                <a:alpha val="90000"/>
              </a:srgbClr>
            </a:solidFill>
            <a:ln w="25400" cap="flat">
              <a:solidFill>
                <a:srgbClr val="E8CFCF">
                  <a:alpha val="9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ts val="700"/>
                </a:spcBef>
                <a:defRPr sz="2600"/>
              </a:pPr>
              <a:endParaRPr/>
            </a:p>
          </p:txBody>
        </p:sp>
        <p:sp>
          <p:nvSpPr>
            <p:cNvPr id="293" name="Shape 293"/>
            <p:cNvSpPr/>
            <p:nvPr/>
          </p:nvSpPr>
          <p:spPr>
            <a:xfrm>
              <a:off x="7494916" y="3704054"/>
              <a:ext cx="581321" cy="58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lnTo>
                    <a:pt x="0" y="11880"/>
                  </a:lnTo>
                  <a:close/>
                </a:path>
              </a:pathLst>
            </a:custGeom>
            <a:solidFill>
              <a:srgbClr val="E8CFCF">
                <a:alpha val="90000"/>
              </a:srgbClr>
            </a:solidFill>
            <a:ln w="25400" cap="flat">
              <a:solidFill>
                <a:srgbClr val="E8CFCF">
                  <a:alpha val="90000"/>
                </a:srgbClr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ts val="700"/>
                </a:spcBef>
                <a:defRPr sz="2600"/>
              </a:pPr>
              <a:endParaRPr/>
            </a:p>
          </p:txBody>
        </p:sp>
      </p:grpSp>
      <p:grpSp>
        <p:nvGrpSpPr>
          <p:cNvPr id="297" name="Group 297"/>
          <p:cNvGrpSpPr/>
          <p:nvPr/>
        </p:nvGrpSpPr>
        <p:grpSpPr>
          <a:xfrm>
            <a:off x="825324" y="836712"/>
            <a:ext cx="7347077" cy="504057"/>
            <a:chOff x="0" y="0"/>
            <a:chExt cx="7347076" cy="504056"/>
          </a:xfrm>
        </p:grpSpPr>
        <p:sp>
          <p:nvSpPr>
            <p:cNvPr id="295" name="Shape 295"/>
            <p:cNvSpPr/>
            <p:nvPr/>
          </p:nvSpPr>
          <p:spPr>
            <a:xfrm>
              <a:off x="0" y="0"/>
              <a:ext cx="7347077" cy="50405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8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pPr>
              <a:endParaRPr/>
            </a:p>
          </p:txBody>
        </p:sp>
        <p:sp>
          <p:nvSpPr>
            <p:cNvPr id="296" name="Shape 296"/>
            <p:cNvSpPr/>
            <p:nvPr/>
          </p:nvSpPr>
          <p:spPr>
            <a:xfrm>
              <a:off x="24606" y="3108"/>
              <a:ext cx="7297865" cy="497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28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800">
                  <a:solidFill>
                    <a:srgbClr val="C0504D"/>
                  </a:solidFill>
                </a:rPr>
                <a:t>ELABORACIÓN RIESGOS DE CORRUPCIÓN</a:t>
              </a:r>
            </a:p>
          </p:txBody>
        </p:sp>
      </p:grpSp>
      <p:pic>
        <p:nvPicPr>
          <p:cNvPr id="318" name="image1.png" descr="Presidencia de la República de Colombia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319" name="Shape 319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20" name="image2.jpeg" descr="C:\Users\albertcuesta\Documents\Secretaria de Transparencia\logo TRANSPARENCIA (4)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221481517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Shape 636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637" name="Shape 637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COMPONENTES MAPA DE RIESGOS DE CORRUPCIÓN</a:t>
            </a:r>
          </a:p>
        </p:txBody>
      </p:sp>
      <p:sp>
        <p:nvSpPr>
          <p:cNvPr id="638" name="Shape 638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639" name="Shape 639"/>
          <p:cNvSpPr/>
          <p:nvPr/>
        </p:nvSpPr>
        <p:spPr>
          <a:xfrm>
            <a:off x="323527" y="1772815"/>
            <a:ext cx="8496946" cy="4587241"/>
          </a:xfrm>
          <a:prstGeom prst="rect">
            <a:avLst/>
          </a:prstGeom>
          <a:solidFill>
            <a:srgbClr val="FFFFFF"/>
          </a:solidFill>
          <a:ln w="25400">
            <a:solidFill>
              <a:srgbClr val="953735"/>
            </a:solidFill>
            <a:prstDash val="lgDash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just"/>
            <a:r>
              <a:rPr sz="2200"/>
              <a:t>Son las actividades coordinadas para dirigir y controlar una organización con respecto al riesgo.</a:t>
            </a:r>
          </a:p>
          <a:p>
            <a:pPr lvl="0" algn="just"/>
            <a:endParaRPr sz="800"/>
          </a:p>
          <a:p>
            <a:pPr lvl="0" algn="just"/>
            <a:r>
              <a:rPr sz="2200"/>
              <a:t>Debe estar alineada con la planificación estratégica de la entidad, con el fin de garantizar de forma razonable la eficacia de las acciones planteadas frente a los posibles riesgos de corrupción identificados.</a:t>
            </a:r>
          </a:p>
          <a:p>
            <a:pPr lvl="0" algn="just"/>
            <a:endParaRPr sz="800">
              <a:solidFill>
                <a:srgbClr val="C00000"/>
              </a:solidFill>
            </a:endParaRPr>
          </a:p>
          <a:p>
            <a:pPr lvl="0" algn="just"/>
            <a:r>
              <a:rPr sz="2200"/>
              <a:t>Acciones a tener en cuenta por la alta dirección:</a:t>
            </a:r>
            <a:endParaRPr sz="2200">
              <a:solidFill>
                <a:srgbClr val="C00000"/>
              </a:solidFill>
            </a:endParaRPr>
          </a:p>
          <a:p>
            <a:pPr lvl="0" algn="just"/>
            <a:endParaRPr sz="800">
              <a:solidFill>
                <a:srgbClr val="C00000"/>
              </a:solidFill>
            </a:endParaRPr>
          </a:p>
          <a:p>
            <a:pPr lvl="0" algn="just"/>
            <a:r>
              <a:rPr sz="2200">
                <a:solidFill>
                  <a:srgbClr val="C00000"/>
                </a:solidFill>
              </a:rPr>
              <a:t>Evitar Riesgo: </a:t>
            </a:r>
            <a:r>
              <a:rPr sz="2200"/>
              <a:t>medidas encaminadas a prevenir su materialización. Se logra cuando al interior de los procesos se generan cambios sustanciales por mejoramiento, rediseño o eliminación, resultado de unos adecuados controles y acciones emprendidas.</a:t>
            </a:r>
          </a:p>
          <a:p>
            <a:pPr lvl="0" algn="just"/>
            <a:endParaRPr sz="800">
              <a:solidFill>
                <a:srgbClr val="C00000"/>
              </a:solidFill>
            </a:endParaRPr>
          </a:p>
          <a:p>
            <a:pPr lvl="0" algn="just"/>
            <a:r>
              <a:rPr sz="2200">
                <a:solidFill>
                  <a:srgbClr val="C00000"/>
                </a:solidFill>
              </a:rPr>
              <a:t>Reducir el Riesgo:</a:t>
            </a:r>
            <a:r>
              <a:rPr sz="2200"/>
              <a:t> Disminuye probabilidad.</a:t>
            </a:r>
          </a:p>
        </p:txBody>
      </p:sp>
      <p:grpSp>
        <p:nvGrpSpPr>
          <p:cNvPr id="644" name="Group 644"/>
          <p:cNvGrpSpPr/>
          <p:nvPr/>
        </p:nvGrpSpPr>
        <p:grpSpPr>
          <a:xfrm>
            <a:off x="1691679" y="836712"/>
            <a:ext cx="5904658" cy="576065"/>
            <a:chOff x="0" y="0"/>
            <a:chExt cx="5904656" cy="576064"/>
          </a:xfrm>
        </p:grpSpPr>
        <p:sp>
          <p:nvSpPr>
            <p:cNvPr id="640" name="Shape 640"/>
            <p:cNvSpPr/>
            <p:nvPr/>
          </p:nvSpPr>
          <p:spPr>
            <a:xfrm>
              <a:off x="-1" y="0"/>
              <a:ext cx="5904658" cy="5760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643" name="Group 643"/>
            <p:cNvGrpSpPr/>
            <p:nvPr/>
          </p:nvGrpSpPr>
          <p:grpSpPr>
            <a:xfrm>
              <a:off x="145234" y="24954"/>
              <a:ext cx="5631889" cy="505461"/>
              <a:chOff x="0" y="0"/>
              <a:chExt cx="5631888" cy="505459"/>
            </a:xfrm>
          </p:grpSpPr>
          <p:sp>
            <p:nvSpPr>
              <p:cNvPr id="641" name="Shape 641"/>
              <p:cNvSpPr/>
              <p:nvPr/>
            </p:nvSpPr>
            <p:spPr>
              <a:xfrm>
                <a:off x="0" y="3166"/>
                <a:ext cx="5631889" cy="49912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ts val="700"/>
                  </a:spcBef>
                  <a:defRPr sz="22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defRPr>
                </a:pPr>
                <a:endParaRPr/>
              </a:p>
            </p:txBody>
          </p:sp>
          <p:sp>
            <p:nvSpPr>
              <p:cNvPr id="642" name="Shape 642"/>
              <p:cNvSpPr/>
              <p:nvPr/>
            </p:nvSpPr>
            <p:spPr>
              <a:xfrm>
                <a:off x="0" y="0"/>
                <a:ext cx="5631889" cy="5054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87630" tIns="87630" rIns="87630" bIns="87630" numCol="1" anchor="ctr">
                <a:spAutoFit/>
              </a:bodyPr>
              <a:lstStyle>
                <a:lvl1pPr algn="ctr" defTabSz="889000">
                  <a:lnSpc>
                    <a:spcPct val="90000"/>
                  </a:lnSpc>
                  <a:spcBef>
                    <a:spcPts val="900"/>
                  </a:spcBef>
                  <a:defRPr sz="22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200">
                    <a:solidFill>
                      <a:srgbClr val="C0504D"/>
                    </a:solidFill>
                  </a:rPr>
                  <a:t>POLÍTICA DE ADMINISTRACION DEL RIESGO</a:t>
                </a:r>
              </a:p>
            </p:txBody>
          </p:sp>
        </p:grpSp>
      </p:grpSp>
      <p:grpSp>
        <p:nvGrpSpPr>
          <p:cNvPr id="648" name="Group 648">
            <a:hlinkClick r:id="rId2" action="ppaction://hlinksldjump"/>
          </p:cNvPr>
          <p:cNvGrpSpPr/>
          <p:nvPr/>
        </p:nvGrpSpPr>
        <p:grpSpPr>
          <a:xfrm>
            <a:off x="8388423" y="5961421"/>
            <a:ext cx="689244" cy="491915"/>
            <a:chOff x="0" y="0"/>
            <a:chExt cx="689243" cy="491914"/>
          </a:xfrm>
        </p:grpSpPr>
        <p:sp>
          <p:nvSpPr>
            <p:cNvPr id="645" name="Shape 645"/>
            <p:cNvSpPr/>
            <p:nvPr/>
          </p:nvSpPr>
          <p:spPr>
            <a:xfrm>
              <a:off x="0" y="0"/>
              <a:ext cx="689244" cy="491915"/>
            </a:xfrm>
            <a:prstGeom prst="rect">
              <a:avLst/>
            </a:prstGeom>
            <a:solidFill>
              <a:srgbClr val="E6B9B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46" name="Shape 646"/>
            <p:cNvSpPr/>
            <p:nvPr/>
          </p:nvSpPr>
          <p:spPr>
            <a:xfrm>
              <a:off x="160153" y="61488"/>
              <a:ext cx="368936" cy="368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47" name="Shape 647"/>
            <p:cNvSpPr/>
            <p:nvPr/>
          </p:nvSpPr>
          <p:spPr>
            <a:xfrm>
              <a:off x="0" y="0"/>
              <a:ext cx="689244" cy="491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81" y="10800"/>
                  </a:moveTo>
                  <a:lnTo>
                    <a:pt x="5019" y="18900"/>
                  </a:lnTo>
                  <a:lnTo>
                    <a:pt x="5019" y="2700"/>
                  </a:lnTo>
                  <a:close/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25400" cap="flat">
              <a:solidFill>
                <a:srgbClr val="FF0000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pic>
        <p:nvPicPr>
          <p:cNvPr id="649" name="image1.png" descr="Presidencia de la República de Colombia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650" name="Shape 650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651" name="image2.jpeg" descr="C:\Users\albertcuesta\Documents\Secretaria de Transparencia\logo TRANSPARENCIA (4)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16459355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323" name="Shape 323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COMPONENTES MAPA DE RIESGOS DE CORRUPCIÓN</a:t>
            </a:r>
          </a:p>
        </p:txBody>
      </p:sp>
      <p:sp>
        <p:nvSpPr>
          <p:cNvPr id="324" name="Shape 324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325" name="Shape 325"/>
          <p:cNvSpPr/>
          <p:nvPr/>
        </p:nvSpPr>
        <p:spPr>
          <a:xfrm>
            <a:off x="323527" y="1518458"/>
            <a:ext cx="8496946" cy="4790441"/>
          </a:xfrm>
          <a:prstGeom prst="rect">
            <a:avLst/>
          </a:prstGeom>
          <a:solidFill>
            <a:srgbClr val="FFFFFF"/>
          </a:solidFill>
          <a:ln w="25400">
            <a:solidFill>
              <a:srgbClr val="953735"/>
            </a:solidFill>
            <a:prstDash val="lgDash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just"/>
            <a:r>
              <a:rPr sz="2200"/>
              <a:t>Es necesario que permanentemente se revisen:</a:t>
            </a:r>
          </a:p>
          <a:p>
            <a:pPr marL="876300" lvl="1" indent="-419100" algn="just">
              <a:buClr>
                <a:srgbClr val="C00000"/>
              </a:buClr>
              <a:buSzPct val="100000"/>
              <a:buFont typeface="Courier New"/>
              <a:buChar char="o"/>
            </a:pPr>
            <a:r>
              <a:rPr sz="2200"/>
              <a:t>Las causas identificadas.</a:t>
            </a:r>
          </a:p>
          <a:p>
            <a:pPr lvl="0" algn="just"/>
            <a:endParaRPr sz="800"/>
          </a:p>
          <a:p>
            <a:pPr marL="876300" lvl="1" indent="-419100" algn="just">
              <a:buClr>
                <a:srgbClr val="C00000"/>
              </a:buClr>
              <a:buSzPct val="100000"/>
              <a:buFont typeface="Courier New"/>
              <a:buChar char="o"/>
            </a:pPr>
            <a:r>
              <a:rPr sz="2200"/>
              <a:t>Las acciones o controles emprendidos para mitigarlo. </a:t>
            </a:r>
          </a:p>
          <a:p>
            <a:pPr lvl="0" algn="just"/>
            <a:endParaRPr sz="800"/>
          </a:p>
          <a:p>
            <a:pPr lvl="0" algn="just"/>
            <a:r>
              <a:rPr sz="2200"/>
              <a:t>El seguimiento debe ser realizado por:</a:t>
            </a:r>
          </a:p>
          <a:p>
            <a:pPr lvl="0" algn="just"/>
            <a:endParaRPr sz="800"/>
          </a:p>
          <a:p>
            <a:pPr marL="419100" lvl="0" indent="-419100" algn="just">
              <a:buClr>
                <a:srgbClr val="C00000"/>
              </a:buClr>
              <a:buSzPct val="100000"/>
              <a:buFont typeface="Arial"/>
              <a:buChar char="•"/>
            </a:pPr>
            <a:r>
              <a:rPr sz="2200"/>
              <a:t>Oficina de Control Interno, visibiliza acciones adelantadas por la entidad.</a:t>
            </a:r>
          </a:p>
          <a:p>
            <a:pPr marL="419100" lvl="0" indent="-419100" algn="just">
              <a:buClr>
                <a:srgbClr val="C00000"/>
              </a:buClr>
              <a:buSzPct val="100000"/>
              <a:buFont typeface="Arial"/>
              <a:buChar char="•"/>
            </a:pPr>
            <a:r>
              <a:rPr sz="2200"/>
              <a:t>Encargado del proceso.</a:t>
            </a:r>
          </a:p>
          <a:p>
            <a:pPr marL="419100" lvl="0" indent="-419100" algn="just">
              <a:buClr>
                <a:srgbClr val="C00000"/>
              </a:buClr>
              <a:buSzPct val="100000"/>
              <a:buFont typeface="Arial"/>
              <a:buChar char="•"/>
            </a:pPr>
            <a:r>
              <a:rPr sz="2200"/>
              <a:t>Jefe de Planeación.</a:t>
            </a:r>
          </a:p>
          <a:p>
            <a:pPr lvl="1" indent="0" algn="just"/>
            <a:endParaRPr sz="2200"/>
          </a:p>
          <a:p>
            <a:pPr lvl="1" indent="0" algn="just"/>
            <a:r>
              <a:rPr sz="2200"/>
              <a:t>Seguimiento a la elaboración y a la evaluación estará a cargo de oficinas de control interno:</a:t>
            </a:r>
          </a:p>
          <a:p>
            <a:pPr lvl="1" indent="0" algn="just"/>
            <a:endParaRPr sz="2200"/>
          </a:p>
        </p:txBody>
      </p:sp>
      <p:grpSp>
        <p:nvGrpSpPr>
          <p:cNvPr id="330" name="Group 330"/>
          <p:cNvGrpSpPr/>
          <p:nvPr/>
        </p:nvGrpSpPr>
        <p:grpSpPr>
          <a:xfrm>
            <a:off x="1331640" y="836712"/>
            <a:ext cx="6696744" cy="576065"/>
            <a:chOff x="0" y="0"/>
            <a:chExt cx="6696743" cy="576064"/>
          </a:xfrm>
        </p:grpSpPr>
        <p:sp>
          <p:nvSpPr>
            <p:cNvPr id="326" name="Shape 326"/>
            <p:cNvSpPr/>
            <p:nvPr/>
          </p:nvSpPr>
          <p:spPr>
            <a:xfrm>
              <a:off x="0" y="0"/>
              <a:ext cx="6696744" cy="5760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329" name="Group 329"/>
            <p:cNvGrpSpPr/>
            <p:nvPr/>
          </p:nvGrpSpPr>
          <p:grpSpPr>
            <a:xfrm>
              <a:off x="164717" y="24954"/>
              <a:ext cx="6387387" cy="505461"/>
              <a:chOff x="0" y="0"/>
              <a:chExt cx="6387386" cy="505459"/>
            </a:xfrm>
          </p:grpSpPr>
          <p:sp>
            <p:nvSpPr>
              <p:cNvPr id="327" name="Shape 327"/>
              <p:cNvSpPr/>
              <p:nvPr/>
            </p:nvSpPr>
            <p:spPr>
              <a:xfrm>
                <a:off x="0" y="3166"/>
                <a:ext cx="6387387" cy="49912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ts val="700"/>
                  </a:spcBef>
                  <a:defRPr sz="22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defRPr>
                </a:pPr>
                <a:endParaRPr/>
              </a:p>
            </p:txBody>
          </p:sp>
          <p:sp>
            <p:nvSpPr>
              <p:cNvPr id="328" name="Shape 328"/>
              <p:cNvSpPr/>
              <p:nvPr/>
            </p:nvSpPr>
            <p:spPr>
              <a:xfrm>
                <a:off x="0" y="0"/>
                <a:ext cx="6387387" cy="5054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87630" tIns="87630" rIns="87630" bIns="87630" numCol="1" anchor="ctr">
                <a:spAutoFit/>
              </a:bodyPr>
              <a:lstStyle>
                <a:lvl1pPr algn="ctr" defTabSz="889000">
                  <a:lnSpc>
                    <a:spcPct val="90000"/>
                  </a:lnSpc>
                  <a:spcBef>
                    <a:spcPts val="900"/>
                  </a:spcBef>
                  <a:defRPr sz="22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200">
                    <a:solidFill>
                      <a:srgbClr val="C0504D"/>
                    </a:solidFill>
                  </a:rPr>
                  <a:t>SEGUIMIENTO A LOS RIESGOS DE CORRUPCIÓN</a:t>
                </a:r>
              </a:p>
            </p:txBody>
          </p:sp>
        </p:grpSp>
      </p:grpSp>
      <p:sp>
        <p:nvSpPr>
          <p:cNvPr id="331" name="Shape 331"/>
          <p:cNvSpPr/>
          <p:nvPr/>
        </p:nvSpPr>
        <p:spPr>
          <a:xfrm>
            <a:off x="2010018" y="5656424"/>
            <a:ext cx="1368153" cy="507366"/>
          </a:xfrm>
          <a:prstGeom prst="rect">
            <a:avLst/>
          </a:prstGeom>
          <a:gradFill>
            <a:gsLst>
              <a:gs pos="0">
                <a:srgbClr val="9A2F2C"/>
              </a:gs>
              <a:gs pos="80000">
                <a:srgbClr val="CA3E3A"/>
              </a:gs>
              <a:gs pos="100000">
                <a:srgbClr val="CE3B37"/>
              </a:gs>
            </a:gsLst>
            <a:lin ang="16200000"/>
          </a:gradFill>
          <a:ln>
            <a:solidFill>
              <a:srgbClr val="BE4B48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ct val="85000"/>
              </a:lnSpc>
              <a:spcBef>
                <a:spcPts val="600"/>
              </a:spcBef>
              <a:defRPr sz="28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Abril 30</a:t>
            </a:r>
          </a:p>
        </p:txBody>
      </p:sp>
      <p:sp>
        <p:nvSpPr>
          <p:cNvPr id="332" name="Shape 332"/>
          <p:cNvSpPr/>
          <p:nvPr/>
        </p:nvSpPr>
        <p:spPr>
          <a:xfrm>
            <a:off x="3975085" y="5656424"/>
            <a:ext cx="1800201" cy="507366"/>
          </a:xfrm>
          <a:prstGeom prst="rect">
            <a:avLst/>
          </a:prstGeom>
          <a:gradFill>
            <a:gsLst>
              <a:gs pos="0">
                <a:srgbClr val="9A2F2C"/>
              </a:gs>
              <a:gs pos="80000">
                <a:srgbClr val="CA3E3A"/>
              </a:gs>
              <a:gs pos="100000">
                <a:srgbClr val="CE3B37"/>
              </a:gs>
            </a:gsLst>
            <a:lin ang="16200000"/>
          </a:gradFill>
          <a:ln>
            <a:solidFill>
              <a:srgbClr val="BE4B48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ct val="85000"/>
              </a:lnSpc>
              <a:spcBef>
                <a:spcPts val="600"/>
              </a:spcBef>
              <a:defRPr sz="28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Agosto 31</a:t>
            </a:r>
          </a:p>
        </p:txBody>
      </p:sp>
      <p:sp>
        <p:nvSpPr>
          <p:cNvPr id="333" name="Shape 333"/>
          <p:cNvSpPr/>
          <p:nvPr/>
        </p:nvSpPr>
        <p:spPr>
          <a:xfrm>
            <a:off x="6115226" y="5656424"/>
            <a:ext cx="2304257" cy="507366"/>
          </a:xfrm>
          <a:prstGeom prst="rect">
            <a:avLst/>
          </a:prstGeom>
          <a:gradFill>
            <a:gsLst>
              <a:gs pos="0">
                <a:srgbClr val="9A2F2C"/>
              </a:gs>
              <a:gs pos="80000">
                <a:srgbClr val="CA3E3A"/>
              </a:gs>
              <a:gs pos="100000">
                <a:srgbClr val="CE3B37"/>
              </a:gs>
            </a:gsLst>
            <a:lin ang="16200000"/>
          </a:gradFill>
          <a:ln>
            <a:solidFill>
              <a:srgbClr val="BE4B48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ct val="85000"/>
              </a:lnSpc>
              <a:spcBef>
                <a:spcPts val="600"/>
              </a:spcBef>
              <a:defRPr sz="2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Diciembre 31</a:t>
            </a:r>
          </a:p>
        </p:txBody>
      </p:sp>
      <p:pic>
        <p:nvPicPr>
          <p:cNvPr id="334" name="image1.png" descr="Presidencia de la República de Colombia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335" name="Shape 335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36" name="image2.jpeg" descr="C:\Users\albertcuesta\Documents\Secretaria de Transparencia\logo TRANSPARENCIA (4)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>
            <a:spLocks noGrp="1"/>
          </p:cNvSpPr>
          <p:nvPr>
            <p:ph type="body" idx="1"/>
          </p:nvPr>
        </p:nvSpPr>
        <p:spPr>
          <a:xfrm>
            <a:off x="480628" y="2505595"/>
            <a:ext cx="8367181" cy="3443685"/>
          </a:xfrm>
          <a:prstGeom prst="rect">
            <a:avLst/>
          </a:prstGeom>
          <a:solidFill>
            <a:srgbClr val="FFFFFF"/>
          </a:solidFill>
          <a:ln w="25400">
            <a:solidFill>
              <a:srgbClr val="C0504D"/>
            </a:solidFill>
            <a:bevel/>
          </a:ln>
        </p:spPr>
        <p:txBody>
          <a:bodyPr lIns="0" tIns="0" rIns="0" bIns="0"/>
          <a:lstStyle/>
          <a:p>
            <a:pPr marL="221599" lvl="0" indent="-221599" algn="just" defTabSz="859536">
              <a:spcBef>
                <a:spcPts val="400"/>
              </a:spcBef>
              <a:buClr>
                <a:srgbClr val="C00000"/>
              </a:buClr>
              <a:buFont typeface="Helvetica"/>
              <a:buChar char="▪"/>
              <a:defRPr sz="1800"/>
            </a:pPr>
            <a:r>
              <a:rPr sz="2068" b="1" i="1">
                <a:solidFill>
                  <a:srgbClr val="C00000"/>
                </a:solidFill>
              </a:rPr>
              <a:t>Artículo 81 Sanciones por Incumplimiento de políticas institucionales.</a:t>
            </a:r>
            <a:r>
              <a:rPr sz="2068"/>
              <a:t> El incumplimiento de la implementación de las políticas institucionales y pedagógicas contenidas en el presente capítulo, por parte de los servidores públicos encargados se constituirá como falta disciplinaria grave.</a:t>
            </a:r>
          </a:p>
          <a:p>
            <a:pPr marL="221599" lvl="0" indent="-221599" algn="just" defTabSz="859536">
              <a:spcBef>
                <a:spcPts val="400"/>
              </a:spcBef>
              <a:buClr>
                <a:srgbClr val="C00000"/>
              </a:buClr>
              <a:buFont typeface="Helvetica"/>
              <a:buChar char="▪"/>
              <a:defRPr sz="1800"/>
            </a:pPr>
            <a:r>
              <a:rPr sz="2068" b="1" i="1">
                <a:solidFill>
                  <a:srgbClr val="C00000"/>
                </a:solidFill>
              </a:rPr>
              <a:t>Plan Anticorrupción y de Atención al ciudadano.</a:t>
            </a:r>
          </a:p>
          <a:p>
            <a:pPr marL="221599" lvl="0" indent="-221599" algn="just" defTabSz="859536">
              <a:spcBef>
                <a:spcPts val="400"/>
              </a:spcBef>
              <a:buClr>
                <a:srgbClr val="C00000"/>
              </a:buClr>
              <a:buFont typeface="Helvetica"/>
              <a:buChar char="▪"/>
              <a:defRPr sz="1800"/>
            </a:pPr>
            <a:r>
              <a:rPr sz="2068" b="1" i="1">
                <a:solidFill>
                  <a:srgbClr val="C00000"/>
                </a:solidFill>
              </a:rPr>
              <a:t>Plan de acción Entidades públicas.</a:t>
            </a:r>
            <a:endParaRPr sz="2068"/>
          </a:p>
          <a:p>
            <a:pPr marL="221599" lvl="0" indent="-221599" algn="just" defTabSz="859536">
              <a:spcBef>
                <a:spcPts val="400"/>
              </a:spcBef>
              <a:buClr>
                <a:srgbClr val="C00000"/>
              </a:buClr>
              <a:buFont typeface="Helvetica"/>
              <a:buChar char="▪"/>
              <a:defRPr sz="1800"/>
            </a:pPr>
            <a:r>
              <a:rPr sz="2068" b="1" i="1">
                <a:solidFill>
                  <a:srgbClr val="C00000"/>
                </a:solidFill>
              </a:rPr>
              <a:t>Política Antitrámites.</a:t>
            </a:r>
            <a:endParaRPr sz="2068"/>
          </a:p>
          <a:p>
            <a:pPr marL="221599" lvl="0" indent="-221599" algn="just" defTabSz="859536">
              <a:spcBef>
                <a:spcPts val="400"/>
              </a:spcBef>
              <a:buClr>
                <a:srgbClr val="C00000"/>
              </a:buClr>
              <a:buFont typeface="Helvetica"/>
              <a:buChar char="▪"/>
              <a:defRPr sz="1800"/>
            </a:pPr>
            <a:r>
              <a:rPr sz="2068" b="1" i="1">
                <a:solidFill>
                  <a:srgbClr val="C00000"/>
                </a:solidFill>
              </a:rPr>
              <a:t>Oficina de Quejas Sugerencias y reclamos</a:t>
            </a:r>
          </a:p>
          <a:p>
            <a:pPr marL="221599" lvl="0" indent="-221599" algn="just" defTabSz="859536">
              <a:spcBef>
                <a:spcPts val="400"/>
              </a:spcBef>
              <a:buClr>
                <a:srgbClr val="C00000"/>
              </a:buClr>
              <a:buFont typeface="Helvetica"/>
              <a:buChar char="▪"/>
              <a:defRPr sz="1800"/>
            </a:pPr>
            <a:r>
              <a:rPr sz="2068" b="1" i="1">
                <a:solidFill>
                  <a:srgbClr val="C00000"/>
                </a:solidFill>
              </a:rPr>
              <a:t>Publicación proyectos de inversión.</a:t>
            </a:r>
          </a:p>
        </p:txBody>
      </p:sp>
      <p:grpSp>
        <p:nvGrpSpPr>
          <p:cNvPr id="341" name="Group 341"/>
          <p:cNvGrpSpPr/>
          <p:nvPr/>
        </p:nvGrpSpPr>
        <p:grpSpPr>
          <a:xfrm>
            <a:off x="467543" y="1052735"/>
            <a:ext cx="8280922" cy="1008113"/>
            <a:chOff x="0" y="0"/>
            <a:chExt cx="8280920" cy="1008112"/>
          </a:xfrm>
        </p:grpSpPr>
        <p:sp>
          <p:nvSpPr>
            <p:cNvPr id="339" name="Shape 339"/>
            <p:cNvSpPr/>
            <p:nvPr/>
          </p:nvSpPr>
          <p:spPr>
            <a:xfrm>
              <a:off x="0" y="0"/>
              <a:ext cx="8280921" cy="100811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/>
            </a:p>
          </p:txBody>
        </p:sp>
        <p:sp>
          <p:nvSpPr>
            <p:cNvPr id="340" name="Shape 340"/>
            <p:cNvSpPr/>
            <p:nvPr/>
          </p:nvSpPr>
          <p:spPr>
            <a:xfrm>
              <a:off x="49212" y="102736"/>
              <a:ext cx="8182497" cy="802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ctr"/>
              <a:r>
                <a:rPr sz="2400" b="1" i="1">
                  <a:solidFill>
                    <a:srgbClr val="C0000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LEY 1474 DE 2011 </a:t>
              </a:r>
            </a:p>
            <a:p>
              <a:pPr lvl="0" algn="ctr"/>
              <a:r>
                <a:rPr sz="2400" b="1" i="1">
                  <a:solidFill>
                    <a:srgbClr val="C0000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Sanciones por incumplimiento</a:t>
              </a:r>
            </a:p>
          </p:txBody>
        </p:sp>
      </p:grpSp>
      <p:sp>
        <p:nvSpPr>
          <p:cNvPr id="342" name="Shape 342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343" name="Shape 343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344" name="Shape 344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GENERALIDADES MAPA DE RIESGOS DE CORRUPCIÓN</a:t>
            </a:r>
          </a:p>
        </p:txBody>
      </p:sp>
      <p:pic>
        <p:nvPicPr>
          <p:cNvPr id="345" name="image1.png" descr="Presidencia de la República de Colombia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346" name="Shape 346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47" name="image2.jpeg" descr="C:\Users\albertcuesta\Documents\Secretaria de Transparencia\logo TRANSPARENCIA (4)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>
            <a:spLocks noGrp="1"/>
          </p:cNvSpPr>
          <p:nvPr>
            <p:ph type="body" idx="1"/>
          </p:nvPr>
        </p:nvSpPr>
        <p:spPr>
          <a:xfrm>
            <a:off x="516632" y="2204864"/>
            <a:ext cx="8087815" cy="4032449"/>
          </a:xfrm>
          <a:prstGeom prst="rect">
            <a:avLst/>
          </a:prstGeom>
          <a:solidFill>
            <a:srgbClr val="FFFFFF"/>
          </a:solidFill>
          <a:ln w="25400">
            <a:solidFill>
              <a:srgbClr val="C0504D"/>
            </a:solidFill>
            <a:bevel/>
          </a:ln>
        </p:spPr>
        <p:txBody>
          <a:bodyPr lIns="0" tIns="0" rIns="0" bIns="0"/>
          <a:lstStyle/>
          <a:p>
            <a:pPr marL="221599" lvl="0" indent="-221599" algn="just" defTabSz="859536">
              <a:spcBef>
                <a:spcPts val="400"/>
              </a:spcBef>
              <a:buClr>
                <a:srgbClr val="C00000"/>
              </a:buClr>
              <a:buFont typeface="Helvetica"/>
              <a:buChar char="▪"/>
              <a:defRPr sz="1800"/>
            </a:pPr>
            <a:r>
              <a:rPr sz="2068" b="1" i="1">
                <a:solidFill>
                  <a:srgbClr val="C00000"/>
                </a:solidFill>
              </a:rPr>
              <a:t>Resistencia de los servidores públicos</a:t>
            </a:r>
            <a:r>
              <a:rPr sz="2068" b="1"/>
              <a:t> </a:t>
            </a:r>
            <a:r>
              <a:rPr sz="2068"/>
              <a:t>para abordar la construcción de riesgos de corrupción por las implicaciones en la imagen institucional.</a:t>
            </a:r>
          </a:p>
          <a:p>
            <a:pPr marL="221599" lvl="0" indent="-221599" algn="just" defTabSz="859536">
              <a:spcBef>
                <a:spcPts val="400"/>
              </a:spcBef>
              <a:buClr>
                <a:srgbClr val="C00000"/>
              </a:buClr>
              <a:buFont typeface="Helvetica"/>
              <a:buChar char="▪"/>
              <a:defRPr sz="1800"/>
            </a:pPr>
            <a:r>
              <a:rPr sz="2068" b="1" i="1">
                <a:solidFill>
                  <a:srgbClr val="C00000"/>
                </a:solidFill>
              </a:rPr>
              <a:t>Dificultad y desconocimiento </a:t>
            </a:r>
            <a:r>
              <a:rPr sz="2068"/>
              <a:t>de las entidades para identificar, redactar  y diferenciar un riesgo de corrupción.</a:t>
            </a:r>
          </a:p>
          <a:p>
            <a:pPr marL="221599" lvl="0" indent="-221599" algn="just" defTabSz="859536">
              <a:spcBef>
                <a:spcPts val="400"/>
              </a:spcBef>
              <a:buClr>
                <a:srgbClr val="C0504D"/>
              </a:buClr>
              <a:buFont typeface="Helvetica"/>
              <a:buChar char="▪"/>
              <a:defRPr sz="1800"/>
            </a:pPr>
            <a:r>
              <a:rPr sz="2068"/>
              <a:t>La mayoría de entidades incluye </a:t>
            </a:r>
            <a:r>
              <a:rPr sz="2068" b="1" i="1">
                <a:solidFill>
                  <a:srgbClr val="C00000"/>
                </a:solidFill>
              </a:rPr>
              <a:t>riesgos que no son de corrupción.</a:t>
            </a:r>
          </a:p>
          <a:p>
            <a:pPr marL="221599" lvl="0" indent="-221599" algn="just" defTabSz="859536">
              <a:spcBef>
                <a:spcPts val="400"/>
              </a:spcBef>
              <a:buClr>
                <a:srgbClr val="C0504D"/>
              </a:buClr>
              <a:buFont typeface="Helvetica"/>
              <a:buChar char="▪"/>
              <a:defRPr sz="1800"/>
            </a:pPr>
            <a:r>
              <a:rPr sz="2068"/>
              <a:t>El análisis de los riesgos de corrupción se concentró en los </a:t>
            </a:r>
            <a:r>
              <a:rPr sz="2068" b="1" i="1">
                <a:solidFill>
                  <a:srgbClr val="C0504D"/>
                </a:solidFill>
              </a:rPr>
              <a:t>procesos de apoyo</a:t>
            </a:r>
            <a:r>
              <a:rPr sz="2068" b="1" i="1">
                <a:solidFill>
                  <a:srgbClr val="002060"/>
                </a:solidFill>
              </a:rPr>
              <a:t> </a:t>
            </a:r>
            <a:r>
              <a:rPr sz="2068"/>
              <a:t>marginando los procesos misionales y los orden estratégico.</a:t>
            </a:r>
          </a:p>
          <a:p>
            <a:pPr marL="221599" lvl="0" indent="-221599" algn="just" defTabSz="859536">
              <a:spcBef>
                <a:spcPts val="400"/>
              </a:spcBef>
              <a:buClr>
                <a:srgbClr val="C0504D"/>
              </a:buClr>
              <a:buFont typeface="Helvetica"/>
              <a:buChar char="▪"/>
              <a:defRPr sz="1800"/>
            </a:pPr>
            <a:r>
              <a:rPr sz="2068"/>
              <a:t>Los riesgos de corrupción se detectan en la mayoría de los casos en los </a:t>
            </a:r>
            <a:r>
              <a:rPr sz="2068" b="1" i="1">
                <a:solidFill>
                  <a:srgbClr val="C00000"/>
                </a:solidFill>
              </a:rPr>
              <a:t>procesos y procedimientos </a:t>
            </a:r>
            <a:r>
              <a:rPr sz="2068"/>
              <a:t>de la </a:t>
            </a:r>
            <a:r>
              <a:rPr sz="2068" b="1" i="1">
                <a:solidFill>
                  <a:srgbClr val="C00000"/>
                </a:solidFill>
              </a:rPr>
              <a:t>gestión contractual.</a:t>
            </a:r>
          </a:p>
        </p:txBody>
      </p:sp>
      <p:grpSp>
        <p:nvGrpSpPr>
          <p:cNvPr id="352" name="Group 352"/>
          <p:cNvGrpSpPr/>
          <p:nvPr/>
        </p:nvGrpSpPr>
        <p:grpSpPr>
          <a:xfrm>
            <a:off x="467543" y="1052735"/>
            <a:ext cx="8280922" cy="1008113"/>
            <a:chOff x="0" y="0"/>
            <a:chExt cx="8280920" cy="1008112"/>
          </a:xfrm>
        </p:grpSpPr>
        <p:sp>
          <p:nvSpPr>
            <p:cNvPr id="350" name="Shape 350"/>
            <p:cNvSpPr/>
            <p:nvPr/>
          </p:nvSpPr>
          <p:spPr>
            <a:xfrm>
              <a:off x="0" y="0"/>
              <a:ext cx="8280921" cy="100811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/>
            </a:p>
          </p:txBody>
        </p:sp>
        <p:sp>
          <p:nvSpPr>
            <p:cNvPr id="351" name="Shape 351"/>
            <p:cNvSpPr/>
            <p:nvPr/>
          </p:nvSpPr>
          <p:spPr>
            <a:xfrm>
              <a:off x="49212" y="102736"/>
              <a:ext cx="8182497" cy="802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ctr"/>
              <a:r>
                <a:rPr sz="2400" b="1" i="1">
                  <a:solidFill>
                    <a:srgbClr val="C0000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Consultorías Universidad Nacional y PNUD 2013 -2014</a:t>
              </a:r>
            </a:p>
            <a:p>
              <a:pPr lvl="0" algn="ctr"/>
              <a:r>
                <a:rPr sz="2400" b="1" i="1">
                  <a:solidFill>
                    <a:srgbClr val="C0000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Evaluación a elaboración Mapa Riesgo de Corrupción</a:t>
              </a:r>
            </a:p>
          </p:txBody>
        </p:sp>
      </p:grpSp>
      <p:sp>
        <p:nvSpPr>
          <p:cNvPr id="353" name="Shape 353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354" name="Shape 354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355" name="Shape 355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GENERALIDADES MAPA DE RIESGOS DE CORRUPCIÓN</a:t>
            </a:r>
          </a:p>
        </p:txBody>
      </p:sp>
      <p:pic>
        <p:nvPicPr>
          <p:cNvPr id="356" name="image1.png" descr="Presidencia de la República de Colombia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357" name="Shape 357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58" name="image2.jpeg" descr="C:\Users\albertcuesta\Documents\Secretaria de Transparencia\logo TRANSPARENCIA (4)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hape 360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361" name="Shape 361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SEGUIMIENTO MAPA DE RIESGOS DE CORRUPCIÓN 2013</a:t>
            </a:r>
          </a:p>
        </p:txBody>
      </p:sp>
      <p:sp>
        <p:nvSpPr>
          <p:cNvPr id="362" name="Shape 362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grpSp>
        <p:nvGrpSpPr>
          <p:cNvPr id="367" name="Group 367"/>
          <p:cNvGrpSpPr/>
          <p:nvPr/>
        </p:nvGrpSpPr>
        <p:grpSpPr>
          <a:xfrm>
            <a:off x="899593" y="800697"/>
            <a:ext cx="7056784" cy="835661"/>
            <a:chOff x="0" y="0"/>
            <a:chExt cx="7056783" cy="835660"/>
          </a:xfrm>
        </p:grpSpPr>
        <p:sp>
          <p:nvSpPr>
            <p:cNvPr id="363" name="Shape 363"/>
            <p:cNvSpPr/>
            <p:nvPr/>
          </p:nvSpPr>
          <p:spPr>
            <a:xfrm>
              <a:off x="0" y="36014"/>
              <a:ext cx="7056784" cy="79208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366" name="Group 366"/>
            <p:cNvGrpSpPr/>
            <p:nvPr/>
          </p:nvGrpSpPr>
          <p:grpSpPr>
            <a:xfrm>
              <a:off x="173572" y="0"/>
              <a:ext cx="6730794" cy="835661"/>
              <a:chOff x="0" y="0"/>
              <a:chExt cx="6730793" cy="835660"/>
            </a:xfrm>
          </p:grpSpPr>
          <p:sp>
            <p:nvSpPr>
              <p:cNvPr id="364" name="Shape 364"/>
              <p:cNvSpPr/>
              <p:nvPr/>
            </p:nvSpPr>
            <p:spPr>
              <a:xfrm>
                <a:off x="0" y="74680"/>
                <a:ext cx="6730794" cy="68630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defRPr sz="22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defRPr>
                </a:pPr>
                <a:endParaRPr/>
              </a:p>
            </p:txBody>
          </p:sp>
          <p:sp>
            <p:nvSpPr>
              <p:cNvPr id="365" name="Shape 365"/>
              <p:cNvSpPr/>
              <p:nvPr/>
            </p:nvSpPr>
            <p:spPr>
              <a:xfrm>
                <a:off x="0" y="0"/>
                <a:ext cx="6730794" cy="8356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87630" tIns="87630" rIns="87630" bIns="87630" numCol="1" anchor="ctr">
                <a:spAutoFit/>
              </a:bodyPr>
              <a:lstStyle/>
              <a:p>
                <a:pPr lvl="0" algn="ctr"/>
                <a:r>
                  <a:rPr sz="22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rPr>
                  <a:t>SEGUIMIENTO </a:t>
                </a:r>
              </a:p>
              <a:p>
                <a:pPr lvl="0" algn="ctr"/>
                <a:r>
                  <a:rPr sz="22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rPr>
                  <a:t>ELABORACIÓN Y CUMPLIMIENTO</a:t>
                </a:r>
              </a:p>
            </p:txBody>
          </p:sp>
        </p:grpSp>
      </p:grpSp>
      <p:grpSp>
        <p:nvGrpSpPr>
          <p:cNvPr id="370" name="Group 370"/>
          <p:cNvGrpSpPr/>
          <p:nvPr/>
        </p:nvGrpSpPr>
        <p:grpSpPr>
          <a:xfrm>
            <a:off x="598371" y="4669806"/>
            <a:ext cx="3397566" cy="864097"/>
            <a:chOff x="0" y="0"/>
            <a:chExt cx="3397565" cy="864095"/>
          </a:xfrm>
        </p:grpSpPr>
        <p:sp>
          <p:nvSpPr>
            <p:cNvPr id="368" name="Shape 368"/>
            <p:cNvSpPr/>
            <p:nvPr/>
          </p:nvSpPr>
          <p:spPr>
            <a:xfrm>
              <a:off x="0" y="0"/>
              <a:ext cx="3397566" cy="86409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9" name="Shape 369"/>
            <p:cNvSpPr/>
            <p:nvPr/>
          </p:nvSpPr>
          <p:spPr>
            <a:xfrm>
              <a:off x="1" y="51401"/>
              <a:ext cx="3322331" cy="7302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7630" tIns="87630" rIns="87630" bIns="87630" numCol="1" anchor="ctr">
              <a:spAutoFit/>
            </a:bodyPr>
            <a:lstStyle>
              <a:lvl1pPr algn="ctr" defTabSz="889000">
                <a:lnSpc>
                  <a:spcPct val="90000"/>
                </a:lnSpc>
                <a:spcBef>
                  <a:spcPts val="800"/>
                </a:spcBef>
                <a:defRPr sz="20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C0504D"/>
                  </a:solidFill>
                </a:rPr>
                <a:t>Mecanismos para mejorar la atención al ciudadano</a:t>
              </a:r>
            </a:p>
          </p:txBody>
        </p:sp>
      </p:grpSp>
      <p:grpSp>
        <p:nvGrpSpPr>
          <p:cNvPr id="375" name="Group 375"/>
          <p:cNvGrpSpPr/>
          <p:nvPr/>
        </p:nvGrpSpPr>
        <p:grpSpPr>
          <a:xfrm>
            <a:off x="5049258" y="3346220"/>
            <a:ext cx="3186452" cy="864097"/>
            <a:chOff x="0" y="0"/>
            <a:chExt cx="3186450" cy="864095"/>
          </a:xfrm>
        </p:grpSpPr>
        <p:sp>
          <p:nvSpPr>
            <p:cNvPr id="371" name="Shape 371"/>
            <p:cNvSpPr/>
            <p:nvPr/>
          </p:nvSpPr>
          <p:spPr>
            <a:xfrm>
              <a:off x="0" y="0"/>
              <a:ext cx="3186452" cy="86409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374" name="Group 374"/>
            <p:cNvGrpSpPr/>
            <p:nvPr/>
          </p:nvGrpSpPr>
          <p:grpSpPr>
            <a:xfrm>
              <a:off x="78376" y="42180"/>
              <a:ext cx="3039252" cy="748692"/>
              <a:chOff x="0" y="0"/>
              <a:chExt cx="3039251" cy="748691"/>
            </a:xfrm>
          </p:grpSpPr>
          <p:sp>
            <p:nvSpPr>
              <p:cNvPr id="372" name="Shape 372"/>
              <p:cNvSpPr/>
              <p:nvPr/>
            </p:nvSpPr>
            <p:spPr>
              <a:xfrm>
                <a:off x="0" y="0"/>
                <a:ext cx="3039252" cy="74869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ts val="700"/>
                  </a:spcBef>
                  <a:defRPr sz="20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defRPr>
                </a:pPr>
                <a:endParaRPr/>
              </a:p>
            </p:txBody>
          </p:sp>
          <p:sp>
            <p:nvSpPr>
              <p:cNvPr id="373" name="Shape 373"/>
              <p:cNvSpPr/>
              <p:nvPr/>
            </p:nvSpPr>
            <p:spPr>
              <a:xfrm>
                <a:off x="0" y="140665"/>
                <a:ext cx="3039252" cy="4673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87630" tIns="87630" rIns="87630" bIns="87630" numCol="1" anchor="ctr">
                <a:spAutoFit/>
              </a:bodyPr>
              <a:lstStyle>
                <a:lvl1pPr algn="ctr" defTabSz="889000">
                  <a:lnSpc>
                    <a:spcPct val="90000"/>
                  </a:lnSpc>
                  <a:spcBef>
                    <a:spcPts val="800"/>
                  </a:spcBef>
                  <a:defRPr sz="20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C0504D"/>
                    </a:solidFill>
                  </a:rPr>
                  <a:t>Estrategia antitrámites</a:t>
                </a:r>
              </a:p>
            </p:txBody>
          </p:sp>
        </p:grpSp>
      </p:grpSp>
      <p:grpSp>
        <p:nvGrpSpPr>
          <p:cNvPr id="378" name="Group 378"/>
          <p:cNvGrpSpPr/>
          <p:nvPr/>
        </p:nvGrpSpPr>
        <p:grpSpPr>
          <a:xfrm>
            <a:off x="691659" y="3380971"/>
            <a:ext cx="3169910" cy="864097"/>
            <a:chOff x="0" y="0"/>
            <a:chExt cx="3169909" cy="864095"/>
          </a:xfrm>
        </p:grpSpPr>
        <p:sp>
          <p:nvSpPr>
            <p:cNvPr id="376" name="Shape 376"/>
            <p:cNvSpPr/>
            <p:nvPr/>
          </p:nvSpPr>
          <p:spPr>
            <a:xfrm>
              <a:off x="0" y="0"/>
              <a:ext cx="3169910" cy="86409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7" name="Shape 377"/>
            <p:cNvSpPr/>
            <p:nvPr/>
          </p:nvSpPr>
          <p:spPr>
            <a:xfrm>
              <a:off x="77968" y="182846"/>
              <a:ext cx="3023475" cy="467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7630" tIns="87630" rIns="87630" bIns="87630" numCol="1" anchor="ctr">
              <a:spAutoFit/>
            </a:bodyPr>
            <a:lstStyle>
              <a:lvl1pPr algn="ctr" defTabSz="889000">
                <a:lnSpc>
                  <a:spcPct val="90000"/>
                </a:lnSpc>
                <a:spcBef>
                  <a:spcPts val="800"/>
                </a:spcBef>
                <a:defRPr sz="20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C0504D"/>
                  </a:solidFill>
                </a:rPr>
                <a:t>Rendición de cuentas</a:t>
              </a:r>
            </a:p>
          </p:txBody>
        </p:sp>
      </p:grpSp>
      <p:grpSp>
        <p:nvGrpSpPr>
          <p:cNvPr id="381" name="Group 381"/>
          <p:cNvGrpSpPr/>
          <p:nvPr/>
        </p:nvGrpSpPr>
        <p:grpSpPr>
          <a:xfrm>
            <a:off x="4788024" y="4669806"/>
            <a:ext cx="3888433" cy="833462"/>
            <a:chOff x="0" y="0"/>
            <a:chExt cx="3888432" cy="833461"/>
          </a:xfrm>
        </p:grpSpPr>
        <p:sp>
          <p:nvSpPr>
            <p:cNvPr id="379" name="Shape 379"/>
            <p:cNvSpPr/>
            <p:nvPr/>
          </p:nvSpPr>
          <p:spPr>
            <a:xfrm>
              <a:off x="0" y="0"/>
              <a:ext cx="3888433" cy="8334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0" name="Shape 380"/>
            <p:cNvSpPr/>
            <p:nvPr/>
          </p:nvSpPr>
          <p:spPr>
            <a:xfrm>
              <a:off x="95642" y="36633"/>
              <a:ext cx="3708806" cy="7302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7630" tIns="87630" rIns="87630" bIns="87630" numCol="1" anchor="ctr">
              <a:spAutoFit/>
            </a:bodyPr>
            <a:lstStyle>
              <a:lvl1pPr algn="ctr" defTabSz="889000">
                <a:lnSpc>
                  <a:spcPct val="90000"/>
                </a:lnSpc>
                <a:spcBef>
                  <a:spcPts val="800"/>
                </a:spcBef>
                <a:defRPr sz="20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C0504D"/>
                  </a:solidFill>
                </a:rPr>
                <a:t>Mapa de riesgos de corrupción y medidas de mitigación</a:t>
              </a:r>
            </a:p>
          </p:txBody>
        </p:sp>
      </p:grpSp>
      <p:grpSp>
        <p:nvGrpSpPr>
          <p:cNvPr id="384" name="Group 384"/>
          <p:cNvGrpSpPr/>
          <p:nvPr/>
        </p:nvGrpSpPr>
        <p:grpSpPr>
          <a:xfrm>
            <a:off x="1259632" y="2060848"/>
            <a:ext cx="6192688" cy="864097"/>
            <a:chOff x="0" y="0"/>
            <a:chExt cx="6192687" cy="864095"/>
          </a:xfrm>
        </p:grpSpPr>
        <p:sp>
          <p:nvSpPr>
            <p:cNvPr id="382" name="Shape 382"/>
            <p:cNvSpPr/>
            <p:nvPr/>
          </p:nvSpPr>
          <p:spPr>
            <a:xfrm>
              <a:off x="0" y="0"/>
              <a:ext cx="6192688" cy="86409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3" name="Shape 383"/>
            <p:cNvSpPr/>
            <p:nvPr/>
          </p:nvSpPr>
          <p:spPr>
            <a:xfrm>
              <a:off x="2" y="163796"/>
              <a:ext cx="6055561" cy="5054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7630" tIns="87630" rIns="87630" bIns="87630" numCol="1" anchor="ctr">
              <a:spAutoFit/>
            </a:bodyPr>
            <a:lstStyle>
              <a:lvl1pPr algn="ctr" defTabSz="889000">
                <a:lnSpc>
                  <a:spcPct val="90000"/>
                </a:lnSpc>
                <a:spcBef>
                  <a:spcPts val="900"/>
                </a:spcBef>
                <a:defRPr sz="22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200">
                  <a:solidFill>
                    <a:srgbClr val="C0504D"/>
                  </a:solidFill>
                </a:rPr>
                <a:t>Elaboración Mapa de Riesgos de corrupción</a:t>
              </a:r>
            </a:p>
          </p:txBody>
        </p:sp>
      </p:grpSp>
      <p:pic>
        <p:nvPicPr>
          <p:cNvPr id="385" name="image1.png" descr="Presidencia de la República de Colombia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386" name="Shape 386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87" name="image2.jpeg" descr="C:\Users\albertcuesta\Documents\Secretaria de Transparencia\logo TRANSPARENCIA (4)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>
            <a:spLocks noGrp="1"/>
          </p:cNvSpPr>
          <p:nvPr>
            <p:ph type="body" idx="1"/>
          </p:nvPr>
        </p:nvSpPr>
        <p:spPr>
          <a:xfrm>
            <a:off x="1576551" y="4069181"/>
            <a:ext cx="6400801" cy="592668"/>
          </a:xfrm>
          <a:prstGeom prst="rect">
            <a:avLst/>
          </a:prstGeom>
        </p:spPr>
        <p:txBody>
          <a:bodyPr/>
          <a:lstStyle>
            <a:lvl1pPr algn="l">
              <a:spcBef>
                <a:spcPts val="600"/>
              </a:spcBef>
              <a:defRPr sz="2800">
                <a:solidFill>
                  <a:srgbClr val="FFFFFF"/>
                </a:solidFill>
                <a:latin typeface="Futura Std Book"/>
                <a:ea typeface="Futura Std Book"/>
                <a:cs typeface="Futura Std Book"/>
                <a:sym typeface="Futura Std Book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Componentes:</a:t>
            </a:r>
          </a:p>
        </p:txBody>
      </p:sp>
      <p:sp>
        <p:nvSpPr>
          <p:cNvPr id="390" name="Shape 390"/>
          <p:cNvSpPr/>
          <p:nvPr/>
        </p:nvSpPr>
        <p:spPr>
          <a:xfrm>
            <a:off x="683567" y="2060848"/>
            <a:ext cx="7551679" cy="42407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457200" lvl="0" indent="-457200" algn="just" defTabSz="457200">
              <a:spcBef>
                <a:spcPts val="700"/>
              </a:spcBef>
              <a:buClr>
                <a:srgbClr val="C0504D"/>
              </a:buClr>
              <a:buSzPct val="100000"/>
              <a:buFont typeface="Arial"/>
              <a:buChar char="•"/>
            </a:pPr>
            <a:r>
              <a:rPr sz="3200"/>
              <a:t>Plan Anticorrupción y de Atención al Ciudadano.</a:t>
            </a:r>
            <a:endParaRPr sz="3200">
              <a:solidFill>
                <a:srgbClr val="888888"/>
              </a:solidFill>
            </a:endParaRPr>
          </a:p>
          <a:p>
            <a:pPr marL="457200" lvl="0" indent="-457200" algn="just" defTabSz="457200">
              <a:spcBef>
                <a:spcPts val="700"/>
              </a:spcBef>
              <a:buClr>
                <a:srgbClr val="C0504D"/>
              </a:buClr>
              <a:buSzPct val="100000"/>
              <a:buFont typeface="Arial"/>
              <a:buChar char="•"/>
            </a:pPr>
            <a:r>
              <a:rPr sz="3200"/>
              <a:t>Transparencia y Acceso a la Información Pública.</a:t>
            </a:r>
            <a:endParaRPr sz="3200">
              <a:solidFill>
                <a:srgbClr val="888888"/>
              </a:solidFill>
            </a:endParaRPr>
          </a:p>
          <a:p>
            <a:pPr marL="457200" lvl="0" indent="-457200" algn="just" defTabSz="457200">
              <a:spcBef>
                <a:spcPts val="700"/>
              </a:spcBef>
              <a:buClr>
                <a:srgbClr val="C0504D"/>
              </a:buClr>
              <a:buSzPct val="100000"/>
              <a:buFont typeface="Arial"/>
              <a:buChar char="•"/>
            </a:pPr>
            <a:r>
              <a:rPr sz="3200"/>
              <a:t>Participación Ciudadana en la Gestión.</a:t>
            </a:r>
            <a:endParaRPr sz="3200">
              <a:solidFill>
                <a:srgbClr val="888888"/>
              </a:solidFill>
            </a:endParaRPr>
          </a:p>
          <a:p>
            <a:pPr marL="457200" lvl="0" indent="-457200" algn="just" defTabSz="457200">
              <a:spcBef>
                <a:spcPts val="700"/>
              </a:spcBef>
              <a:buClr>
                <a:srgbClr val="C0504D"/>
              </a:buClr>
              <a:buSzPct val="100000"/>
              <a:buFont typeface="Arial"/>
              <a:buChar char="•"/>
            </a:pPr>
            <a:r>
              <a:rPr sz="3200"/>
              <a:t>Rendición de Cuentas.</a:t>
            </a:r>
            <a:endParaRPr sz="3200">
              <a:solidFill>
                <a:srgbClr val="888888"/>
              </a:solidFill>
            </a:endParaRPr>
          </a:p>
          <a:p>
            <a:pPr marL="457200" lvl="0" indent="-457200" algn="just" defTabSz="457200">
              <a:spcBef>
                <a:spcPts val="700"/>
              </a:spcBef>
              <a:buClr>
                <a:srgbClr val="C0504D"/>
              </a:buClr>
              <a:buSzPct val="100000"/>
              <a:buFont typeface="Arial"/>
              <a:buChar char="•"/>
            </a:pPr>
            <a:r>
              <a:rPr sz="3200"/>
              <a:t>Servicio al Ciudadano.</a:t>
            </a:r>
          </a:p>
        </p:txBody>
      </p:sp>
      <p:sp>
        <p:nvSpPr>
          <p:cNvPr id="391" name="Shape 391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392" name="Shape 392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POLÍTICA DE TRANSPARENCIA FURAG</a:t>
            </a:r>
          </a:p>
        </p:txBody>
      </p:sp>
      <p:sp>
        <p:nvSpPr>
          <p:cNvPr id="393" name="Shape 393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grpSp>
        <p:nvGrpSpPr>
          <p:cNvPr id="398" name="Group 398"/>
          <p:cNvGrpSpPr/>
          <p:nvPr/>
        </p:nvGrpSpPr>
        <p:grpSpPr>
          <a:xfrm>
            <a:off x="899593" y="724497"/>
            <a:ext cx="7056784" cy="988061"/>
            <a:chOff x="0" y="0"/>
            <a:chExt cx="7056783" cy="988060"/>
          </a:xfrm>
        </p:grpSpPr>
        <p:sp>
          <p:nvSpPr>
            <p:cNvPr id="394" name="Shape 394"/>
            <p:cNvSpPr/>
            <p:nvPr/>
          </p:nvSpPr>
          <p:spPr>
            <a:xfrm>
              <a:off x="0" y="112214"/>
              <a:ext cx="7056784" cy="79208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397" name="Group 397"/>
            <p:cNvGrpSpPr/>
            <p:nvPr/>
          </p:nvGrpSpPr>
          <p:grpSpPr>
            <a:xfrm>
              <a:off x="173572" y="-1"/>
              <a:ext cx="6730794" cy="988062"/>
              <a:chOff x="0" y="0"/>
              <a:chExt cx="6730793" cy="988060"/>
            </a:xfrm>
          </p:grpSpPr>
          <p:sp>
            <p:nvSpPr>
              <p:cNvPr id="395" name="Shape 395"/>
              <p:cNvSpPr/>
              <p:nvPr/>
            </p:nvSpPr>
            <p:spPr>
              <a:xfrm>
                <a:off x="0" y="150880"/>
                <a:ext cx="6730794" cy="68630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defRPr sz="28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defRPr>
                </a:pPr>
                <a:endParaRPr/>
              </a:p>
            </p:txBody>
          </p:sp>
          <p:sp>
            <p:nvSpPr>
              <p:cNvPr id="396" name="Shape 396"/>
              <p:cNvSpPr/>
              <p:nvPr/>
            </p:nvSpPr>
            <p:spPr>
              <a:xfrm>
                <a:off x="0" y="0"/>
                <a:ext cx="6730794" cy="9880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87630" tIns="87630" rIns="87630" bIns="87630" numCol="1" anchor="ctr">
                <a:spAutoFit/>
              </a:bodyPr>
              <a:lstStyle/>
              <a:p>
                <a:pPr lvl="0" algn="ctr"/>
                <a:r>
                  <a:rPr sz="28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rPr>
                  <a:t>FURAG - Política de transparencia, </a:t>
                </a:r>
                <a:br>
                  <a:rPr sz="28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rPr>
                </a:br>
                <a:r>
                  <a:rPr sz="28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rPr>
                  <a:t>participación y servicio al ciudadano</a:t>
                </a:r>
              </a:p>
            </p:txBody>
          </p:sp>
        </p:grpSp>
      </p:grpSp>
      <p:pic>
        <p:nvPicPr>
          <p:cNvPr id="399" name="image1.png" descr="Presidencia de la República de Colombia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400" name="Shape 400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401" name="image2.jpeg" descr="C:\Users\albertcuesta\Documents\Secretaria de Transparencia\logo TRANSPARENCIA (4)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9" name="Table 549"/>
          <p:cNvGraphicFramePr/>
          <p:nvPr/>
        </p:nvGraphicFramePr>
        <p:xfrm>
          <a:off x="926602" y="1725506"/>
          <a:ext cx="7884477" cy="4117339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7884477"/>
              </a:tblGrid>
              <a:tr h="523239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2800" b="1">
                          <a:solidFill>
                            <a:srgbClr val="C0504D"/>
                          </a:solidFill>
                        </a:rPr>
                        <a:t>Aspectos a tener en cuenta</a:t>
                      </a:r>
                    </a:p>
                  </a:txBody>
                  <a:tcPr marL="45720" marR="45720" horzOverflow="overflow">
                    <a:solidFill>
                      <a:srgbClr val="F2DCDB"/>
                    </a:solidFill>
                  </a:tcPr>
                </a:tc>
              </a:tr>
              <a:tr h="472440">
                <a:tc>
                  <a:txBody>
                    <a:bodyPr/>
                    <a:lstStyle/>
                    <a:p>
                      <a:pPr marL="381000" lvl="0" indent="-381000" algn="l">
                        <a:buClr>
                          <a:srgbClr val="C0504D"/>
                        </a:buClr>
                        <a:buSzPct val="100000"/>
                        <a:buFont typeface="Arial"/>
                        <a:buChar char="•"/>
                        <a:defRPr sz="1800" b="0" i="0"/>
                      </a:pPr>
                      <a:r>
                        <a:rPr sz="2400" i="1"/>
                        <a:t>Reportes de irregularidades relacionadas con corrupción.</a:t>
                      </a:r>
                    </a:p>
                  </a:txBody>
                  <a:tcPr marL="45720" marR="45720" anchor="ctr" horzOverflow="overflow">
                    <a:solidFill>
                      <a:srgbClr val="F2DCDB"/>
                    </a:solidFill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marL="381000" lvl="0" indent="-381000" algn="l">
                        <a:buClr>
                          <a:srgbClr val="C0504D"/>
                        </a:buClr>
                        <a:buSzPct val="100000"/>
                        <a:buFont typeface="Arial"/>
                        <a:buChar char="•"/>
                        <a:defRPr sz="1800" b="0" i="0"/>
                      </a:pPr>
                      <a:r>
                        <a:rPr sz="2400" i="1"/>
                        <a:t>Solo reportes cuando se presenten hechos relevantes.</a:t>
                      </a:r>
                    </a:p>
                  </a:txBody>
                  <a:tcPr marL="45720" marR="45720" anchor="ctr" horzOverflow="overflow">
                    <a:solidFill>
                      <a:srgbClr val="F2DCDB"/>
                    </a:solidFill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marL="381000" lvl="0" indent="-381000" algn="l">
                        <a:buClr>
                          <a:srgbClr val="C0504D"/>
                        </a:buClr>
                        <a:buSzPct val="100000"/>
                        <a:buFont typeface="Arial"/>
                        <a:buChar char="•"/>
                        <a:defRPr sz="1800" b="0" i="0"/>
                      </a:pPr>
                      <a:r>
                        <a:rPr sz="2400" i="1"/>
                        <a:t>Actuación preventiva de hechos de corrupción.</a:t>
                      </a:r>
                    </a:p>
                  </a:txBody>
                  <a:tcPr marL="45720" marR="45720" anchor="ctr" horzOverflow="overflow">
                    <a:solidFill>
                      <a:srgbClr val="F2DCDB"/>
                    </a:solidFill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marL="381000" lvl="0" indent="-381000" algn="l">
                        <a:buClr>
                          <a:srgbClr val="C0504D"/>
                        </a:buClr>
                        <a:buSzPct val="100000"/>
                        <a:buFont typeface="Arial"/>
                        <a:buChar char="•"/>
                        <a:defRPr sz="1800" b="0" i="0"/>
                      </a:pPr>
                      <a:r>
                        <a:rPr sz="2400" i="1"/>
                        <a:t>Comunicación permanente.</a:t>
                      </a:r>
                    </a:p>
                  </a:txBody>
                  <a:tcPr marL="45720" marR="45720" anchor="ctr" horzOverflow="overflow">
                    <a:solidFill>
                      <a:srgbClr val="F2DCDB"/>
                    </a:solidFill>
                  </a:tcPr>
                </a:tc>
              </a:tr>
              <a:tr h="815339">
                <a:tc>
                  <a:txBody>
                    <a:bodyPr/>
                    <a:lstStyle/>
                    <a:p>
                      <a:pPr marL="381000" lvl="0" indent="-381000" algn="l">
                        <a:buClr>
                          <a:srgbClr val="C0504D"/>
                        </a:buClr>
                        <a:buSzPct val="100000"/>
                        <a:buFont typeface="Arial"/>
                        <a:buChar char="•"/>
                        <a:defRPr sz="1800" b="0" i="0"/>
                      </a:pPr>
                      <a:r>
                        <a:rPr sz="2400" i="1"/>
                        <a:t>Importancia de informar posibles hechos de corrupción de manera oportuna</a:t>
                      </a:r>
                    </a:p>
                  </a:txBody>
                  <a:tcPr marL="45720" marR="45720" anchor="ctr" horzOverflow="overflow">
                    <a:solidFill>
                      <a:srgbClr val="F2DCDB"/>
                    </a:solidFill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marL="381000" lvl="0" indent="-381000" algn="l">
                        <a:buClr>
                          <a:srgbClr val="C0504D"/>
                        </a:buClr>
                        <a:buSzPct val="100000"/>
                        <a:buFont typeface="Arial"/>
                        <a:buChar char="•"/>
                        <a:defRPr sz="1800" b="0" i="0"/>
                      </a:pPr>
                      <a:r>
                        <a:rPr sz="2400" i="1"/>
                        <a:t>Colaboración para articulación interinstitucional.</a:t>
                      </a:r>
                    </a:p>
                  </a:txBody>
                  <a:tcPr marL="45720" marR="45720" anchor="ctr" horzOverflow="overflow">
                    <a:solidFill>
                      <a:srgbClr val="F2DCDB"/>
                    </a:solidFill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marL="381000" lvl="0" indent="-381000" algn="l">
                        <a:buClr>
                          <a:srgbClr val="C0504D"/>
                        </a:buClr>
                        <a:buSzPct val="100000"/>
                        <a:buFont typeface="Arial"/>
                        <a:buChar char="•"/>
                        <a:defRPr sz="1800" b="0" i="0"/>
                      </a:pPr>
                      <a:r>
                        <a:rPr sz="2400" i="1"/>
                        <a:t>Interlocución ante el Presidente de la República.</a:t>
                      </a:r>
                    </a:p>
                  </a:txBody>
                  <a:tcPr marL="45720" marR="45720" anchor="ctr" horzOverflow="overflow">
                    <a:solidFill>
                      <a:srgbClr val="F2DCDB"/>
                    </a:solidFill>
                  </a:tcPr>
                </a:tc>
              </a:tr>
            </a:tbl>
          </a:graphicData>
        </a:graphic>
      </p:graphicFrame>
      <p:sp>
        <p:nvSpPr>
          <p:cNvPr id="550" name="Shape 550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Secretaría de Transparencia</a:t>
            </a:r>
          </a:p>
        </p:txBody>
      </p:sp>
      <p:sp>
        <p:nvSpPr>
          <p:cNvPr id="551" name="Shape 551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TRABAJO OFICINAS DE CONTROL INTERNO</a:t>
            </a:r>
          </a:p>
        </p:txBody>
      </p:sp>
      <p:sp>
        <p:nvSpPr>
          <p:cNvPr id="552" name="Shape 552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pic>
        <p:nvPicPr>
          <p:cNvPr id="553" name="image1.png" descr="Presidencia de la República de Colombia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554" name="Shape 554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55" name="image2.jpeg" descr="C:\Users\albertcuesta\Documents\Secretaria de Transparencia\logo TRANSPARENCIA (4)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37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9" name="Group 559"/>
          <p:cNvGrpSpPr/>
          <p:nvPr/>
        </p:nvGrpSpPr>
        <p:grpSpPr>
          <a:xfrm>
            <a:off x="1547664" y="3535719"/>
            <a:ext cx="7592405" cy="3088641"/>
            <a:chOff x="0" y="-25399"/>
            <a:chExt cx="7592404" cy="3088639"/>
          </a:xfrm>
        </p:grpSpPr>
        <p:sp>
          <p:nvSpPr>
            <p:cNvPr id="557" name="Shape 557"/>
            <p:cNvSpPr/>
            <p:nvPr/>
          </p:nvSpPr>
          <p:spPr>
            <a:xfrm>
              <a:off x="0" y="371936"/>
              <a:ext cx="7592405" cy="229396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953735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400"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/>
            </a:p>
          </p:txBody>
        </p:sp>
        <p:sp>
          <p:nvSpPr>
            <p:cNvPr id="558" name="Shape 558"/>
            <p:cNvSpPr/>
            <p:nvPr/>
          </p:nvSpPr>
          <p:spPr>
            <a:xfrm>
              <a:off x="111981" y="-25400"/>
              <a:ext cx="7368442" cy="3088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ctr"/>
              <a:endParaRPr sz="2400" b="1">
                <a:ln w="17780">
                  <a:solidFill>
                    <a:srgbClr val="FCFCFD"/>
                  </a:solidFill>
                </a:ln>
                <a:solidFill>
                  <a:srgbClr val="020202"/>
                </a:solidFill>
                <a:effectLst>
                  <a:outerShdw blurRad="50800" dist="50800" dir="5400000" rotWithShape="0">
                    <a:srgbClr val="000000">
                      <a:alpha val="33000"/>
                    </a:srgbClr>
                  </a:outerShdw>
                </a:effectLst>
                <a:latin typeface="Century Gothic"/>
                <a:ea typeface="Century Gothic"/>
                <a:cs typeface="Century Gothic"/>
                <a:sym typeface="Century Gothic"/>
              </a:endParaRPr>
            </a:p>
            <a:p>
              <a:pPr lvl="0" algn="ctr"/>
              <a:r>
                <a:rPr sz="6000" b="1">
                  <a:ln w="12699">
                    <a:solidFill/>
                  </a:ln>
                  <a:solidFill>
                    <a:srgbClr val="020202"/>
                  </a:solidFill>
                  <a:effectLst>
                    <a:outerShdw blurRad="38100" dist="20320" dir="1800000" rotWithShape="0">
                      <a:srgbClr val="000000">
                        <a:alpha val="40000"/>
                      </a:srgbClr>
                    </a:outerShdw>
                  </a:effectLst>
                </a:rPr>
                <a:t>¡GRACIAS!</a:t>
              </a:r>
            </a:p>
            <a:p>
              <a:pPr lvl="0" algn="ctr"/>
              <a:endParaRPr sz="1600" b="1">
                <a:latin typeface="Century Gothic"/>
                <a:ea typeface="Century Gothic"/>
                <a:cs typeface="Century Gothic"/>
                <a:sym typeface="Century Gothic"/>
              </a:endParaRPr>
            </a:p>
            <a:p>
              <a:pPr lvl="0" algn="ctr"/>
              <a:r>
                <a:rPr sz="1600" b="1">
                  <a:latin typeface="Century Gothic"/>
                  <a:ea typeface="Century Gothic"/>
                  <a:cs typeface="Century Gothic"/>
                  <a:sym typeface="Century Gothic"/>
                </a:rPr>
                <a:t>ALBERT CUESTA GÓMEZ</a:t>
              </a:r>
            </a:p>
            <a:p>
              <a:pPr lvl="0" algn="ctr"/>
              <a:r>
                <a:rPr sz="1600" b="1">
                  <a:latin typeface="Century Gothic"/>
                  <a:ea typeface="Century Gothic"/>
                  <a:cs typeface="Century Gothic"/>
                  <a:sym typeface="Century Gothic"/>
                  <a:hlinkClick r:id="rId2"/>
                </a:rPr>
                <a:t>albertcuesta@presidencia.gov.co</a:t>
              </a:r>
              <a:endParaRPr sz="1600" b="1">
                <a:latin typeface="Century Gothic"/>
                <a:ea typeface="Century Gothic"/>
                <a:cs typeface="Century Gothic"/>
                <a:sym typeface="Century Gothic"/>
              </a:endParaRPr>
            </a:p>
            <a:p>
              <a:pPr lvl="0" algn="ctr"/>
              <a:r>
                <a:rPr sz="1600" b="1">
                  <a:latin typeface="Century Gothic"/>
                  <a:ea typeface="Century Gothic"/>
                  <a:cs typeface="Century Gothic"/>
                  <a:sym typeface="Century Gothic"/>
                </a:rPr>
                <a:t>Tel: 58705555 - 5629300</a:t>
              </a:r>
            </a:p>
            <a:p>
              <a:pPr lvl="0" algn="ctr"/>
              <a:endParaRPr sz="2400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560" name="Shape 560"/>
          <p:cNvSpPr/>
          <p:nvPr/>
        </p:nvSpPr>
        <p:spPr>
          <a:xfrm>
            <a:off x="3931" y="404663"/>
            <a:ext cx="7592405" cy="229396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953735"/>
            </a:solidFill>
          </a:ln>
        </p:spPr>
        <p:txBody>
          <a:bodyPr lIns="0" tIns="0" rIns="0" bIns="0" anchor="ctr"/>
          <a:lstStyle/>
          <a:p>
            <a:pPr lvl="0" algn="ctr">
              <a:defRPr sz="2400"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pic>
        <p:nvPicPr>
          <p:cNvPr id="561" name="image2.jpeg" descr="C:\Users\albertcuesta\Documents\Secretaria de Transparencia\logo TRANSPARENCIA (4)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82578" y="5852521"/>
            <a:ext cx="2322577" cy="361951"/>
          </a:xfrm>
          <a:prstGeom prst="rect">
            <a:avLst/>
          </a:prstGeom>
          <a:ln w="12700">
            <a:miter lim="400000"/>
          </a:ln>
        </p:spPr>
      </p:pic>
      <p:pic>
        <p:nvPicPr>
          <p:cNvPr id="562" name="image1.png" descr="Presidencia de la República de Colombia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127" y="1050055"/>
            <a:ext cx="5715001" cy="8667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395535" y="2420888"/>
            <a:ext cx="4536506" cy="3571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algn="just"/>
            <a:r>
              <a:rPr sz="2200"/>
              <a:t>Cada entidad del orden nacional, departamental y municipal deberá elaborar anualmente una estrategia de lucha contra la corrupción y de atención al ciudadano. 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lvl="0" algn="just"/>
            <a:endParaRPr sz="1200">
              <a:latin typeface="Arial"/>
              <a:ea typeface="Arial"/>
              <a:cs typeface="Arial"/>
              <a:sym typeface="Arial"/>
            </a:endParaRPr>
          </a:p>
          <a:p>
            <a:pPr lvl="0" algn="just"/>
            <a:r>
              <a:rPr sz="2200"/>
              <a:t>Secretaría de Transparencia señalará una metodología para diseñar y hacerle seguimiento a la señalada estrategia. </a:t>
            </a:r>
          </a:p>
        </p:txBody>
      </p:sp>
      <p:sp>
        <p:nvSpPr>
          <p:cNvPr id="83" name="Shape 83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pic>
        <p:nvPicPr>
          <p:cNvPr id="84" name="image3.png" descr="C:\Users\albertcuesta\Documents\Plan Anticorrupción\Plan Metodologia\Final 2012\Portada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92080" y="1052735"/>
            <a:ext cx="3465212" cy="4674158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Shape 85"/>
          <p:cNvSpPr/>
          <p:nvPr/>
        </p:nvSpPr>
        <p:spPr>
          <a:xfrm>
            <a:off x="467543" y="1168876"/>
            <a:ext cx="4536506" cy="1082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just">
              <a:defRPr sz="2200">
                <a:solidFill>
                  <a:srgbClr val="C0504D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C0504D"/>
                </a:solidFill>
              </a:rPr>
              <a:t>Ley 1474 de 2011 – Artículo 73. Plan Anticorrupción y de Atención al Ciudadano. </a:t>
            </a:r>
          </a:p>
        </p:txBody>
      </p:sp>
      <p:sp>
        <p:nvSpPr>
          <p:cNvPr id="86" name="Shape 86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87" name="Shape 87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MARCO LEGAL PLAN ANTICORRUPCIÓN </a:t>
            </a:r>
          </a:p>
        </p:txBody>
      </p:sp>
      <p:pic>
        <p:nvPicPr>
          <p:cNvPr id="88" name="image1.png" descr="Presidencia de la República de Colombia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Shape 89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90" name="image2.jpeg" descr="C:\Users\albertcuesta\Documents\Secretaria de Transparencia\logo TRANSPARENCIA (4)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93" name="Shape 93"/>
          <p:cNvSpPr/>
          <p:nvPr/>
        </p:nvSpPr>
        <p:spPr>
          <a:xfrm>
            <a:off x="1187624" y="1052736"/>
            <a:ext cx="6444718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>
                <a:solidFill>
                  <a:srgbClr val="C0504D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C0504D"/>
                </a:solidFill>
              </a:rPr>
              <a:t>Decreto 2641 del 17 de diciembre de 2012.</a:t>
            </a:r>
          </a:p>
        </p:txBody>
      </p:sp>
      <p:sp>
        <p:nvSpPr>
          <p:cNvPr id="94" name="Shape 94"/>
          <p:cNvSpPr/>
          <p:nvPr/>
        </p:nvSpPr>
        <p:spPr>
          <a:xfrm>
            <a:off x="179511" y="1722288"/>
            <a:ext cx="6480845" cy="3939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428625" lvl="0" indent="-428625" algn="just">
              <a:buSzPct val="100000"/>
              <a:buFont typeface="Arial"/>
              <a:buChar char="•"/>
            </a:pPr>
            <a:r>
              <a:rPr sz="2000">
                <a:latin typeface="Trebuchet MS"/>
                <a:ea typeface="Trebuchet MS"/>
                <a:cs typeface="Trebuchet MS"/>
                <a:sym typeface="Trebuchet MS"/>
              </a:rPr>
              <a:t>Reglamenta artículos de ley 1474 de 2011: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1171575" lvl="1" indent="-428625" algn="just">
              <a:buClr>
                <a:srgbClr val="C00000"/>
              </a:buClr>
              <a:buSzPct val="100000"/>
              <a:buFont typeface="Helvetica"/>
              <a:buChar char="✓"/>
            </a:pPr>
            <a:r>
              <a:rPr sz="2000">
                <a:latin typeface="Trebuchet MS"/>
                <a:ea typeface="Trebuchet MS"/>
                <a:cs typeface="Trebuchet MS"/>
                <a:sym typeface="Trebuchet MS"/>
              </a:rPr>
              <a:t>73 Plan Anticorrupción y Atención al Ciudadano,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1171575" lvl="1" indent="-428625" algn="just">
              <a:buClr>
                <a:srgbClr val="C00000"/>
              </a:buClr>
              <a:buSzPct val="100000"/>
              <a:buFont typeface="Helvetica"/>
              <a:buChar char="✓"/>
            </a:pPr>
            <a:r>
              <a:rPr sz="2000">
                <a:latin typeface="Trebuchet MS"/>
                <a:ea typeface="Trebuchet MS"/>
                <a:cs typeface="Trebuchet MS"/>
                <a:sym typeface="Trebuchet MS"/>
              </a:rPr>
              <a:t>76 Estándares para oficinas quejas, sugerencias y reclamos.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>
              <a:buSzPct val="100000"/>
              <a:buFont typeface="Arial"/>
              <a:buChar char="•"/>
            </a:pPr>
            <a:endParaRPr sz="800">
              <a:latin typeface="Arial"/>
              <a:ea typeface="Arial"/>
              <a:cs typeface="Arial"/>
              <a:sym typeface="Arial"/>
            </a:endParaRPr>
          </a:p>
          <a:p>
            <a:pPr marL="428625" lvl="0" indent="-428625" algn="just">
              <a:buSzPct val="100000"/>
              <a:buFont typeface="Arial"/>
              <a:buChar char="•"/>
            </a:pPr>
            <a:r>
              <a:rPr sz="2000">
                <a:latin typeface="Trebuchet MS"/>
                <a:ea typeface="Trebuchet MS"/>
                <a:cs typeface="Trebuchet MS"/>
                <a:sym typeface="Trebuchet MS"/>
              </a:rPr>
              <a:t>Acoge metodología para PAAC.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>
              <a:buSzPct val="100000"/>
              <a:buFont typeface="Arial"/>
              <a:buChar char="•"/>
            </a:pPr>
            <a:endParaRPr sz="800">
              <a:latin typeface="Arial"/>
              <a:ea typeface="Arial"/>
              <a:cs typeface="Arial"/>
              <a:sym typeface="Arial"/>
            </a:endParaRPr>
          </a:p>
          <a:p>
            <a:pPr marL="428625" lvl="0" indent="-428625" algn="just">
              <a:buSzPct val="100000"/>
              <a:buFont typeface="Arial"/>
              <a:buChar char="•"/>
            </a:pPr>
            <a:r>
              <a:rPr sz="2000">
                <a:latin typeface="Trebuchet MS"/>
                <a:ea typeface="Trebuchet MS"/>
                <a:cs typeface="Trebuchet MS"/>
                <a:sym typeface="Trebuchet MS"/>
              </a:rPr>
              <a:t>Publicación para el 2013: Hasta el 30 de abril.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>
              <a:buSzPct val="100000"/>
              <a:buFont typeface="Arial"/>
              <a:buChar char="•"/>
            </a:pPr>
            <a:endParaRPr sz="800">
              <a:latin typeface="Arial"/>
              <a:ea typeface="Arial"/>
              <a:cs typeface="Arial"/>
              <a:sym typeface="Arial"/>
            </a:endParaRPr>
          </a:p>
          <a:p>
            <a:pPr marL="428625" lvl="0" indent="-428625" algn="just">
              <a:buSzPct val="100000"/>
              <a:buFont typeface="Arial"/>
              <a:buChar char="•"/>
            </a:pPr>
            <a:r>
              <a:rPr sz="2000">
                <a:latin typeface="Trebuchet MS"/>
                <a:ea typeface="Trebuchet MS"/>
                <a:cs typeface="Trebuchet MS"/>
                <a:sym typeface="Trebuchet MS"/>
              </a:rPr>
              <a:t>A partir año 2014 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entidades del orden nacional, departamental y municipal deberán publicar en un medio de fácil acceso al ciudadano su Plan Anticorrupción y de Atención al Ciudadano a más tardar el 31 de enero de cada año.</a:t>
            </a:r>
          </a:p>
        </p:txBody>
      </p:sp>
      <p:pic>
        <p:nvPicPr>
          <p:cNvPr id="95" name="image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60356" y="1755620"/>
            <a:ext cx="2382703" cy="4049645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Shape 96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97" name="Shape 97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MARCO LEGAL PLAN ANTICORRUPCIÓN </a:t>
            </a:r>
          </a:p>
        </p:txBody>
      </p:sp>
      <p:sp>
        <p:nvSpPr>
          <p:cNvPr id="98" name="Shape 98"/>
          <p:cNvSpPr/>
          <p:nvPr/>
        </p:nvSpPr>
        <p:spPr>
          <a:xfrm>
            <a:off x="395535" y="5949279"/>
            <a:ext cx="8064898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just">
              <a:defRPr>
                <a:solidFill>
                  <a:srgbClr val="C0504D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C0504D"/>
                </a:solidFill>
              </a:rPr>
              <a:t>Obligatoriedad de publicación, numeral G Artículo 9 Ley 1712 de 2014. </a:t>
            </a:r>
          </a:p>
        </p:txBody>
      </p:sp>
      <p:pic>
        <p:nvPicPr>
          <p:cNvPr id="99" name="image1.png" descr="Presidencia de la República de Colombia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Shape 100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01" name="image2.jpeg" descr="C:\Users\albertcuesta\Documents\Secretaria de Transparencia\logo TRANSPARENCIA (4)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104" name="Shape 104"/>
          <p:cNvSpPr/>
          <p:nvPr/>
        </p:nvSpPr>
        <p:spPr>
          <a:xfrm>
            <a:off x="297191" y="836712"/>
            <a:ext cx="7587176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800">
                <a:solidFill>
                  <a:srgbClr val="C0504D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C0504D"/>
                </a:solidFill>
              </a:rPr>
              <a:t>Decreto 2482 del 17 de diciembre de 2012.</a:t>
            </a:r>
          </a:p>
        </p:txBody>
      </p:sp>
      <p:grpSp>
        <p:nvGrpSpPr>
          <p:cNvPr id="107" name="Group 107"/>
          <p:cNvGrpSpPr/>
          <p:nvPr/>
        </p:nvGrpSpPr>
        <p:grpSpPr>
          <a:xfrm>
            <a:off x="395536" y="4631129"/>
            <a:ext cx="2088233" cy="552027"/>
            <a:chOff x="0" y="0"/>
            <a:chExt cx="2088232" cy="552025"/>
          </a:xfrm>
        </p:grpSpPr>
        <p:sp>
          <p:nvSpPr>
            <p:cNvPr id="105" name="Shape 105"/>
            <p:cNvSpPr/>
            <p:nvPr/>
          </p:nvSpPr>
          <p:spPr>
            <a:xfrm>
              <a:off x="0" y="22006"/>
              <a:ext cx="2088233" cy="508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"/>
                  </a:moveTo>
                  <a:cubicBezTo>
                    <a:pt x="0" y="967"/>
                    <a:pt x="484" y="0"/>
                    <a:pt x="1080" y="0"/>
                  </a:cubicBezTo>
                  <a:lnTo>
                    <a:pt x="20520" y="0"/>
                  </a:lnTo>
                  <a:cubicBezTo>
                    <a:pt x="21116" y="0"/>
                    <a:pt x="21600" y="967"/>
                    <a:pt x="21600" y="2160"/>
                  </a:cubicBezTo>
                  <a:lnTo>
                    <a:pt x="21600" y="19440"/>
                  </a:lnTo>
                  <a:cubicBezTo>
                    <a:pt x="21600" y="20633"/>
                    <a:pt x="21116" y="21600"/>
                    <a:pt x="20520" y="21600"/>
                  </a:cubicBezTo>
                  <a:lnTo>
                    <a:pt x="1080" y="21600"/>
                  </a:lnTo>
                  <a:cubicBezTo>
                    <a:pt x="484" y="21600"/>
                    <a:pt x="0" y="20633"/>
                    <a:pt x="0" y="19440"/>
                  </a:cubicBezTo>
                  <a:lnTo>
                    <a:pt x="0" y="2160"/>
                  </a:lnTo>
                  <a:close/>
                </a:path>
              </a:pathLst>
            </a:custGeom>
            <a:solidFill>
              <a:srgbClr val="C0504D"/>
            </a:solidFill>
            <a:ln w="9525" cap="flat">
              <a:solidFill>
                <a:srgbClr val="46AAC4"/>
              </a:solidFill>
              <a:prstDash val="solid"/>
              <a:bevel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ts val="700"/>
                </a:spcBef>
              </a:pPr>
              <a:endParaRPr/>
            </a:p>
          </p:txBody>
        </p:sp>
        <p:sp>
          <p:nvSpPr>
            <p:cNvPr id="106" name="Shape 106"/>
            <p:cNvSpPr/>
            <p:nvPr/>
          </p:nvSpPr>
          <p:spPr>
            <a:xfrm>
              <a:off x="0" y="0"/>
              <a:ext cx="2088233" cy="5520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6778" tIns="46778" rIns="46778" bIns="46778" numCol="1" anchor="ctr">
              <a:spAutoFit/>
            </a:bodyPr>
            <a:lstStyle>
              <a:lvl1pPr algn="ctr" defTabSz="1022350">
                <a:lnSpc>
                  <a:spcPct val="90000"/>
                </a:lnSpc>
                <a:spcBef>
                  <a:spcPts val="600"/>
                </a:spcBef>
                <a:defRPr sz="1600" b="1">
                  <a:solidFill>
                    <a:srgbClr val="F2F2F2"/>
                  </a:solid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1">
                  <a:solidFill>
                    <a:srgbClr val="F2F2F2"/>
                  </a:solidFill>
                </a:rPr>
                <a:t>Gestión del Talento Humano</a:t>
              </a:r>
            </a:p>
          </p:txBody>
        </p:sp>
      </p:grpSp>
      <p:grpSp>
        <p:nvGrpSpPr>
          <p:cNvPr id="110" name="Group 110"/>
          <p:cNvGrpSpPr/>
          <p:nvPr/>
        </p:nvGrpSpPr>
        <p:grpSpPr>
          <a:xfrm>
            <a:off x="395536" y="5264888"/>
            <a:ext cx="2088233" cy="552027"/>
            <a:chOff x="0" y="0"/>
            <a:chExt cx="2088232" cy="552025"/>
          </a:xfrm>
        </p:grpSpPr>
        <p:sp>
          <p:nvSpPr>
            <p:cNvPr id="108" name="Shape 108"/>
            <p:cNvSpPr/>
            <p:nvPr/>
          </p:nvSpPr>
          <p:spPr>
            <a:xfrm>
              <a:off x="0" y="36319"/>
              <a:ext cx="2088233" cy="479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"/>
                  </a:moveTo>
                  <a:cubicBezTo>
                    <a:pt x="0" y="967"/>
                    <a:pt x="484" y="0"/>
                    <a:pt x="1080" y="0"/>
                  </a:cubicBezTo>
                  <a:lnTo>
                    <a:pt x="20520" y="0"/>
                  </a:lnTo>
                  <a:cubicBezTo>
                    <a:pt x="21116" y="0"/>
                    <a:pt x="21600" y="967"/>
                    <a:pt x="21600" y="2160"/>
                  </a:cubicBezTo>
                  <a:lnTo>
                    <a:pt x="21600" y="19440"/>
                  </a:lnTo>
                  <a:cubicBezTo>
                    <a:pt x="21600" y="20633"/>
                    <a:pt x="21116" y="21600"/>
                    <a:pt x="20520" y="21600"/>
                  </a:cubicBezTo>
                  <a:lnTo>
                    <a:pt x="1080" y="21600"/>
                  </a:lnTo>
                  <a:cubicBezTo>
                    <a:pt x="484" y="21600"/>
                    <a:pt x="0" y="20633"/>
                    <a:pt x="0" y="19440"/>
                  </a:cubicBezTo>
                  <a:lnTo>
                    <a:pt x="0" y="2160"/>
                  </a:lnTo>
                  <a:close/>
                </a:path>
              </a:pathLst>
            </a:custGeom>
            <a:solidFill>
              <a:srgbClr val="C0504D"/>
            </a:solidFill>
            <a:ln w="9525" cap="flat">
              <a:solidFill>
                <a:srgbClr val="46AAC4"/>
              </a:solidFill>
              <a:prstDash val="solid"/>
              <a:bevel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ts val="700"/>
                </a:spcBef>
              </a:pPr>
              <a:endParaRPr/>
            </a:p>
          </p:txBody>
        </p:sp>
        <p:sp>
          <p:nvSpPr>
            <p:cNvPr id="109" name="Shape 109"/>
            <p:cNvSpPr/>
            <p:nvPr/>
          </p:nvSpPr>
          <p:spPr>
            <a:xfrm>
              <a:off x="0" y="-1"/>
              <a:ext cx="2088233" cy="5520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6778" tIns="46778" rIns="46778" bIns="46778" numCol="1" anchor="ctr">
              <a:spAutoFit/>
            </a:bodyPr>
            <a:lstStyle>
              <a:lvl1pPr algn="ctr" defTabSz="1022350">
                <a:lnSpc>
                  <a:spcPct val="90000"/>
                </a:lnSpc>
                <a:spcBef>
                  <a:spcPts val="600"/>
                </a:spcBef>
                <a:defRPr sz="1600" b="1">
                  <a:solidFill>
                    <a:srgbClr val="F2F2F2"/>
                  </a:solid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1">
                  <a:solidFill>
                    <a:srgbClr val="F2F2F2"/>
                  </a:solidFill>
                </a:rPr>
                <a:t>Eficiencia Administrativa</a:t>
              </a:r>
            </a:p>
          </p:txBody>
        </p:sp>
      </p:grpSp>
      <p:grpSp>
        <p:nvGrpSpPr>
          <p:cNvPr id="113" name="Group 113"/>
          <p:cNvGrpSpPr/>
          <p:nvPr/>
        </p:nvGrpSpPr>
        <p:grpSpPr>
          <a:xfrm>
            <a:off x="395536" y="5949279"/>
            <a:ext cx="2088233" cy="381460"/>
            <a:chOff x="0" y="0"/>
            <a:chExt cx="2088232" cy="381459"/>
          </a:xfrm>
        </p:grpSpPr>
        <p:sp>
          <p:nvSpPr>
            <p:cNvPr id="111" name="Shape 111"/>
            <p:cNvSpPr/>
            <p:nvPr/>
          </p:nvSpPr>
          <p:spPr>
            <a:xfrm>
              <a:off x="0" y="0"/>
              <a:ext cx="2088233" cy="3814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"/>
                  </a:moveTo>
                  <a:cubicBezTo>
                    <a:pt x="0" y="967"/>
                    <a:pt x="484" y="0"/>
                    <a:pt x="1080" y="0"/>
                  </a:cubicBezTo>
                  <a:lnTo>
                    <a:pt x="20520" y="0"/>
                  </a:lnTo>
                  <a:cubicBezTo>
                    <a:pt x="21116" y="0"/>
                    <a:pt x="21600" y="967"/>
                    <a:pt x="21600" y="2160"/>
                  </a:cubicBezTo>
                  <a:lnTo>
                    <a:pt x="21600" y="19440"/>
                  </a:lnTo>
                  <a:cubicBezTo>
                    <a:pt x="21600" y="20633"/>
                    <a:pt x="21116" y="21600"/>
                    <a:pt x="20520" y="21600"/>
                  </a:cubicBezTo>
                  <a:lnTo>
                    <a:pt x="1080" y="21600"/>
                  </a:lnTo>
                  <a:cubicBezTo>
                    <a:pt x="484" y="21600"/>
                    <a:pt x="0" y="20633"/>
                    <a:pt x="0" y="19440"/>
                  </a:cubicBezTo>
                  <a:lnTo>
                    <a:pt x="0" y="2160"/>
                  </a:lnTo>
                  <a:close/>
                </a:path>
              </a:pathLst>
            </a:custGeom>
            <a:solidFill>
              <a:srgbClr val="C0504D"/>
            </a:solidFill>
            <a:ln w="9525" cap="flat">
              <a:solidFill>
                <a:srgbClr val="46AAC4"/>
              </a:solidFill>
              <a:prstDash val="solid"/>
              <a:bevel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ts val="700"/>
                </a:spcBef>
              </a:pPr>
              <a:endParaRPr/>
            </a:p>
          </p:txBody>
        </p:sp>
        <p:sp>
          <p:nvSpPr>
            <p:cNvPr id="112" name="Shape 112"/>
            <p:cNvSpPr/>
            <p:nvPr/>
          </p:nvSpPr>
          <p:spPr>
            <a:xfrm>
              <a:off x="0" y="23301"/>
              <a:ext cx="2088233" cy="3348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6778" tIns="46778" rIns="46778" bIns="46778" numCol="1" anchor="ctr">
              <a:spAutoFit/>
            </a:bodyPr>
            <a:lstStyle>
              <a:lvl1pPr algn="ctr" defTabSz="1022350">
                <a:lnSpc>
                  <a:spcPct val="90000"/>
                </a:lnSpc>
                <a:spcBef>
                  <a:spcPts val="600"/>
                </a:spcBef>
                <a:defRPr sz="1600" b="1">
                  <a:solidFill>
                    <a:srgbClr val="F2F2F2"/>
                  </a:solid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1">
                  <a:solidFill>
                    <a:srgbClr val="F2F2F2"/>
                  </a:solidFill>
                </a:rPr>
                <a:t>Gestión Financiera</a:t>
              </a:r>
            </a:p>
          </p:txBody>
        </p:sp>
      </p:grpSp>
      <p:grpSp>
        <p:nvGrpSpPr>
          <p:cNvPr id="116" name="Group 116"/>
          <p:cNvGrpSpPr/>
          <p:nvPr/>
        </p:nvGrpSpPr>
        <p:grpSpPr>
          <a:xfrm>
            <a:off x="371152" y="2420888"/>
            <a:ext cx="4776913" cy="504056"/>
            <a:chOff x="0" y="0"/>
            <a:chExt cx="4776911" cy="504054"/>
          </a:xfrm>
        </p:grpSpPr>
        <p:sp>
          <p:nvSpPr>
            <p:cNvPr id="114" name="Shape 114"/>
            <p:cNvSpPr/>
            <p:nvPr/>
          </p:nvSpPr>
          <p:spPr>
            <a:xfrm>
              <a:off x="0" y="0"/>
              <a:ext cx="4776912" cy="504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"/>
                  </a:moveTo>
                  <a:cubicBezTo>
                    <a:pt x="0" y="967"/>
                    <a:pt x="484" y="0"/>
                    <a:pt x="1080" y="0"/>
                  </a:cubicBezTo>
                  <a:lnTo>
                    <a:pt x="20520" y="0"/>
                  </a:lnTo>
                  <a:cubicBezTo>
                    <a:pt x="21116" y="0"/>
                    <a:pt x="21600" y="967"/>
                    <a:pt x="21600" y="2160"/>
                  </a:cubicBezTo>
                  <a:lnTo>
                    <a:pt x="21600" y="19440"/>
                  </a:lnTo>
                  <a:cubicBezTo>
                    <a:pt x="21600" y="20633"/>
                    <a:pt x="21116" y="21600"/>
                    <a:pt x="20520" y="21600"/>
                  </a:cubicBezTo>
                  <a:lnTo>
                    <a:pt x="1080" y="21600"/>
                  </a:lnTo>
                  <a:cubicBezTo>
                    <a:pt x="484" y="21600"/>
                    <a:pt x="0" y="20633"/>
                    <a:pt x="0" y="19440"/>
                  </a:cubicBezTo>
                  <a:lnTo>
                    <a:pt x="0" y="216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C0504D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1022350">
                <a:lnSpc>
                  <a:spcPct val="90000"/>
                </a:lnSpc>
                <a:spcBef>
                  <a:spcPts val="700"/>
                </a:spcBef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0" y="59199"/>
              <a:ext cx="4776912" cy="3856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6778" tIns="46778" rIns="46778" bIns="46778" numCol="1" anchor="ctr">
              <a:spAutoFit/>
            </a:bodyPr>
            <a:lstStyle>
              <a:lvl1pPr defTabSz="1022350">
                <a:lnSpc>
                  <a:spcPct val="90000"/>
                </a:lnSpc>
                <a:spcBef>
                  <a:spcPts val="800"/>
                </a:spcBef>
                <a:defRPr sz="20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C0504D"/>
                  </a:solidFill>
                </a:rPr>
                <a:t>Políticas de Desarrollo Administrativo</a:t>
              </a:r>
            </a:p>
          </p:txBody>
        </p:sp>
      </p:grpSp>
      <p:sp>
        <p:nvSpPr>
          <p:cNvPr id="117" name="Shape 117"/>
          <p:cNvSpPr/>
          <p:nvPr/>
        </p:nvSpPr>
        <p:spPr>
          <a:xfrm>
            <a:off x="6010280" y="5103656"/>
            <a:ext cx="2912060" cy="412116"/>
          </a:xfrm>
          <a:prstGeom prst="rect">
            <a:avLst/>
          </a:prstGeom>
          <a:ln w="28575">
            <a:solidFill>
              <a:srgbClr val="FF0000"/>
            </a:solidFill>
            <a:prstDash val="dash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defRPr sz="2000"/>
            </a:lvl1pPr>
          </a:lstStyle>
          <a:p>
            <a:pPr lvl="0">
              <a:defRPr sz="1800"/>
            </a:pPr>
            <a:r>
              <a:rPr sz="2000"/>
              <a:t>Periodicidad semestral</a:t>
            </a:r>
          </a:p>
        </p:txBody>
      </p:sp>
      <p:grpSp>
        <p:nvGrpSpPr>
          <p:cNvPr id="120" name="Group 120"/>
          <p:cNvGrpSpPr/>
          <p:nvPr/>
        </p:nvGrpSpPr>
        <p:grpSpPr>
          <a:xfrm>
            <a:off x="2685330" y="3667955"/>
            <a:ext cx="2975261" cy="3076052"/>
            <a:chOff x="0" y="0"/>
            <a:chExt cx="2975259" cy="3076051"/>
          </a:xfrm>
        </p:grpSpPr>
        <p:sp>
          <p:nvSpPr>
            <p:cNvPr id="118" name="Shape 118"/>
            <p:cNvSpPr/>
            <p:nvPr/>
          </p:nvSpPr>
          <p:spPr>
            <a:xfrm>
              <a:off x="0" y="0"/>
              <a:ext cx="2975260" cy="2664346"/>
            </a:xfrm>
            <a:prstGeom prst="rect">
              <a:avLst/>
            </a:prstGeom>
            <a:solidFill>
              <a:srgbClr val="F2DCDB"/>
            </a:solidFill>
            <a:ln w="9525" cap="flat">
              <a:solidFill>
                <a:srgbClr val="F2DCDB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just" defTabSz="457200">
                <a:spcBef>
                  <a:spcPts val="700"/>
                </a:spcBef>
              </a:pPr>
              <a:endParaRPr/>
            </a:p>
          </p:txBody>
        </p:sp>
        <p:sp>
          <p:nvSpPr>
            <p:cNvPr id="119" name="Shape 119"/>
            <p:cNvSpPr/>
            <p:nvPr/>
          </p:nvSpPr>
          <p:spPr>
            <a:xfrm>
              <a:off x="0" y="0"/>
              <a:ext cx="2975260" cy="30760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marL="160734" lvl="0" indent="-160734" algn="just" defTabSz="457200">
                <a:spcBef>
                  <a:spcPts val="400"/>
                </a:spcBef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t>Plan Anticorrupción y de Atención al Ciudadano.</a:t>
              </a:r>
              <a:endParaRPr sz="3200">
                <a:solidFill>
                  <a:srgbClr val="888888"/>
                </a:solidFill>
              </a:endParaRPr>
            </a:p>
            <a:p>
              <a:pPr marL="160734" lvl="0" indent="-160734" algn="just" defTabSz="457200">
                <a:spcBef>
                  <a:spcPts val="400"/>
                </a:spcBef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t>Transparencia y Acceso a la Información Pública.</a:t>
              </a:r>
              <a:endParaRPr sz="3200">
                <a:solidFill>
                  <a:srgbClr val="888888"/>
                </a:solidFill>
              </a:endParaRPr>
            </a:p>
            <a:p>
              <a:pPr marL="160734" lvl="0" indent="-160734" algn="just" defTabSz="457200">
                <a:spcBef>
                  <a:spcPts val="400"/>
                </a:spcBef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t>Participación Ciudadana en la Gestión.</a:t>
              </a:r>
              <a:endParaRPr sz="3200">
                <a:solidFill>
                  <a:srgbClr val="888888"/>
                </a:solidFill>
              </a:endParaRPr>
            </a:p>
            <a:p>
              <a:pPr marL="160734" lvl="0" indent="-160734" algn="just" defTabSz="457200">
                <a:spcBef>
                  <a:spcPts val="400"/>
                </a:spcBef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t>Rendición de Cuentas.</a:t>
              </a:r>
              <a:endParaRPr sz="3200">
                <a:solidFill>
                  <a:srgbClr val="888888"/>
                </a:solidFill>
              </a:endParaRPr>
            </a:p>
            <a:p>
              <a:pPr marL="160734" lvl="0" indent="-160734" algn="just" defTabSz="457200">
                <a:spcBef>
                  <a:spcPts val="400"/>
                </a:spcBef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t>Servicio al Ciudadano.</a:t>
              </a:r>
            </a:p>
          </p:txBody>
        </p:sp>
      </p:grpSp>
      <p:sp>
        <p:nvSpPr>
          <p:cNvPr id="121" name="Shape 121"/>
          <p:cNvSpPr/>
          <p:nvPr/>
        </p:nvSpPr>
        <p:spPr>
          <a:xfrm>
            <a:off x="6010280" y="3238817"/>
            <a:ext cx="2912061" cy="675006"/>
          </a:xfrm>
          <a:prstGeom prst="rect">
            <a:avLst/>
          </a:prstGeom>
          <a:ln w="28575">
            <a:solidFill>
              <a:srgbClr val="FF0000"/>
            </a:solidFill>
            <a:prstDash val="dash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 defTabSz="1022350">
              <a:lnSpc>
                <a:spcPct val="90000"/>
              </a:lnSpc>
              <a:spcBef>
                <a:spcPts val="800"/>
              </a:spcBef>
              <a:defRPr sz="2000" b="1"/>
            </a:lvl1pPr>
          </a:lstStyle>
          <a:p>
            <a:pPr lvl="0">
              <a:defRPr sz="1800" b="0"/>
            </a:pPr>
            <a:r>
              <a:rPr sz="2000" b="1"/>
              <a:t>Seguimiento a resultados</a:t>
            </a:r>
          </a:p>
        </p:txBody>
      </p:sp>
      <p:sp>
        <p:nvSpPr>
          <p:cNvPr id="122" name="Shape 122"/>
          <p:cNvSpPr/>
          <p:nvPr/>
        </p:nvSpPr>
        <p:spPr>
          <a:xfrm>
            <a:off x="6010279" y="4130735"/>
            <a:ext cx="2912061" cy="626746"/>
          </a:xfrm>
          <a:prstGeom prst="rect">
            <a:avLst/>
          </a:prstGeom>
          <a:ln w="28575">
            <a:solidFill>
              <a:srgbClr val="FF0000"/>
            </a:solidFill>
            <a:prstDash val="dash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 defTabSz="1022350">
              <a:lnSpc>
                <a:spcPct val="90000"/>
              </a:lnSpc>
              <a:spcBef>
                <a:spcPts val="700"/>
              </a:spcBef>
            </a:lvl1pPr>
          </a:lstStyle>
          <a:p>
            <a:pPr lvl="0"/>
            <a:r>
              <a:t>Formulario Único Reporte de Avances de la Gestión</a:t>
            </a:r>
          </a:p>
        </p:txBody>
      </p:sp>
      <p:grpSp>
        <p:nvGrpSpPr>
          <p:cNvPr id="125" name="Group 125"/>
          <p:cNvGrpSpPr/>
          <p:nvPr/>
        </p:nvGrpSpPr>
        <p:grpSpPr>
          <a:xfrm>
            <a:off x="395535" y="1295226"/>
            <a:ext cx="8592777" cy="1080347"/>
            <a:chOff x="0" y="0"/>
            <a:chExt cx="8592775" cy="1080345"/>
          </a:xfrm>
        </p:grpSpPr>
        <p:sp>
          <p:nvSpPr>
            <p:cNvPr id="123" name="Shape 123"/>
            <p:cNvSpPr/>
            <p:nvPr/>
          </p:nvSpPr>
          <p:spPr>
            <a:xfrm>
              <a:off x="0" y="117549"/>
              <a:ext cx="8592776" cy="845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"/>
                  </a:moveTo>
                  <a:cubicBezTo>
                    <a:pt x="0" y="967"/>
                    <a:pt x="484" y="0"/>
                    <a:pt x="1080" y="0"/>
                  </a:cubicBezTo>
                  <a:lnTo>
                    <a:pt x="20520" y="0"/>
                  </a:lnTo>
                  <a:cubicBezTo>
                    <a:pt x="21116" y="0"/>
                    <a:pt x="21600" y="967"/>
                    <a:pt x="21600" y="2160"/>
                  </a:cubicBezTo>
                  <a:lnTo>
                    <a:pt x="21600" y="19440"/>
                  </a:lnTo>
                  <a:cubicBezTo>
                    <a:pt x="21600" y="20633"/>
                    <a:pt x="21116" y="21600"/>
                    <a:pt x="20520" y="21600"/>
                  </a:cubicBezTo>
                  <a:lnTo>
                    <a:pt x="1080" y="21600"/>
                  </a:lnTo>
                  <a:cubicBezTo>
                    <a:pt x="484" y="21600"/>
                    <a:pt x="0" y="20633"/>
                    <a:pt x="0" y="19440"/>
                  </a:cubicBezTo>
                  <a:lnTo>
                    <a:pt x="0" y="216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F2DCDB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1022350">
                <a:lnSpc>
                  <a:spcPct val="90000"/>
                </a:lnSpc>
                <a:spcBef>
                  <a:spcPts val="700"/>
                </a:spcBef>
                <a:defRPr b="1"/>
              </a:pPr>
              <a:endParaRPr/>
            </a:p>
          </p:txBody>
        </p:sp>
        <p:sp>
          <p:nvSpPr>
            <p:cNvPr id="124" name="Shape 124"/>
            <p:cNvSpPr/>
            <p:nvPr/>
          </p:nvSpPr>
          <p:spPr>
            <a:xfrm>
              <a:off x="0" y="0"/>
              <a:ext cx="8592776" cy="10803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6778" tIns="46778" rIns="46778" bIns="46778" numCol="1" anchor="ctr">
              <a:spAutoFit/>
            </a:bodyPr>
            <a:lstStyle/>
            <a:p>
              <a:pPr lvl="0" defTabSz="1022350">
                <a:lnSpc>
                  <a:spcPct val="90000"/>
                </a:lnSpc>
                <a:spcBef>
                  <a:spcPts val="700"/>
                </a:spcBef>
              </a:pPr>
              <a:r>
                <a:rPr b="1">
                  <a:solidFill>
                    <a:srgbClr val="C0504D"/>
                  </a:solidFill>
                </a:rPr>
                <a:t>Modelo Integrado de Planeación y Gestión</a:t>
              </a:r>
              <a:r>
                <a:rPr b="1"/>
                <a:t>: </a:t>
              </a:r>
              <a:r>
                <a:t>Instrumento de articulación y reporte de la planeación de las entidades para </a:t>
              </a:r>
              <a:r>
                <a:rPr b="1"/>
                <a:t>simplificar y racionalizar la labor de las mismas en lo que se refiere a la generación y presentación de planes, reportes e informes.</a:t>
              </a:r>
            </a:p>
          </p:txBody>
        </p:sp>
      </p:grpSp>
      <p:sp>
        <p:nvSpPr>
          <p:cNvPr id="126" name="Shape 126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127" name="Shape 127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MARCO LEGAL PLAN ANTICORRUPCIÓN </a:t>
            </a:r>
          </a:p>
        </p:txBody>
      </p:sp>
      <p:grpSp>
        <p:nvGrpSpPr>
          <p:cNvPr id="130" name="Group 130"/>
          <p:cNvGrpSpPr/>
          <p:nvPr/>
        </p:nvGrpSpPr>
        <p:grpSpPr>
          <a:xfrm>
            <a:off x="395536" y="3717032"/>
            <a:ext cx="2289795" cy="830292"/>
            <a:chOff x="0" y="0"/>
            <a:chExt cx="2289794" cy="830291"/>
          </a:xfrm>
        </p:grpSpPr>
        <p:sp>
          <p:nvSpPr>
            <p:cNvPr id="128" name="Shape 128"/>
            <p:cNvSpPr/>
            <p:nvPr/>
          </p:nvSpPr>
          <p:spPr>
            <a:xfrm>
              <a:off x="0" y="0"/>
              <a:ext cx="2289795" cy="830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"/>
                  </a:moveTo>
                  <a:cubicBezTo>
                    <a:pt x="0" y="967"/>
                    <a:pt x="484" y="0"/>
                    <a:pt x="1080" y="0"/>
                  </a:cubicBezTo>
                  <a:lnTo>
                    <a:pt x="20520" y="0"/>
                  </a:lnTo>
                  <a:cubicBezTo>
                    <a:pt x="21116" y="0"/>
                    <a:pt x="21600" y="967"/>
                    <a:pt x="21600" y="2160"/>
                  </a:cubicBezTo>
                  <a:lnTo>
                    <a:pt x="21600" y="19440"/>
                  </a:lnTo>
                  <a:cubicBezTo>
                    <a:pt x="21600" y="20633"/>
                    <a:pt x="21116" y="21600"/>
                    <a:pt x="20520" y="21600"/>
                  </a:cubicBezTo>
                  <a:lnTo>
                    <a:pt x="1080" y="21600"/>
                  </a:lnTo>
                  <a:cubicBezTo>
                    <a:pt x="484" y="21600"/>
                    <a:pt x="0" y="20633"/>
                    <a:pt x="0" y="19440"/>
                  </a:cubicBezTo>
                  <a:lnTo>
                    <a:pt x="0" y="2160"/>
                  </a:lnTo>
                  <a:close/>
                </a:path>
              </a:pathLst>
            </a:custGeom>
            <a:solidFill>
              <a:srgbClr val="F2DCDB"/>
            </a:solidFill>
            <a:ln w="9525" cap="flat">
              <a:solidFill>
                <a:srgbClr val="F2DCDB"/>
              </a:solidFill>
              <a:prstDash val="solid"/>
              <a:bevel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ts val="700"/>
                </a:spcBef>
                <a:defRPr sz="1600" b="1"/>
              </a:pPr>
              <a:endParaRPr/>
            </a:p>
          </p:txBody>
        </p:sp>
        <p:sp>
          <p:nvSpPr>
            <p:cNvPr id="129" name="Shape 129"/>
            <p:cNvSpPr/>
            <p:nvPr/>
          </p:nvSpPr>
          <p:spPr>
            <a:xfrm>
              <a:off x="0" y="30547"/>
              <a:ext cx="2289795" cy="7691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6778" tIns="46778" rIns="46778" bIns="46778" numCol="1" anchor="ctr">
              <a:spAutoFit/>
            </a:bodyPr>
            <a:lstStyle>
              <a:lvl1pPr algn="ctr" defTabSz="1022350">
                <a:lnSpc>
                  <a:spcPct val="90000"/>
                </a:lnSpc>
                <a:spcBef>
                  <a:spcPts val="600"/>
                </a:spcBef>
                <a:defRPr sz="1600" b="1"/>
              </a:lvl1pPr>
            </a:lstStyle>
            <a:p>
              <a:pPr lvl="0">
                <a:defRPr sz="1800" b="0"/>
              </a:pPr>
              <a:r>
                <a:rPr sz="1600" b="1"/>
                <a:t>Transparencia, Participación y Servicio al Ciudadano</a:t>
              </a:r>
            </a:p>
          </p:txBody>
        </p:sp>
      </p:grpSp>
      <p:grpSp>
        <p:nvGrpSpPr>
          <p:cNvPr id="133" name="Group 133"/>
          <p:cNvGrpSpPr/>
          <p:nvPr/>
        </p:nvGrpSpPr>
        <p:grpSpPr>
          <a:xfrm>
            <a:off x="395536" y="3046952"/>
            <a:ext cx="2088233" cy="552027"/>
            <a:chOff x="0" y="0"/>
            <a:chExt cx="2088232" cy="552025"/>
          </a:xfrm>
        </p:grpSpPr>
        <p:sp>
          <p:nvSpPr>
            <p:cNvPr id="131" name="Shape 131"/>
            <p:cNvSpPr/>
            <p:nvPr/>
          </p:nvSpPr>
          <p:spPr>
            <a:xfrm>
              <a:off x="0" y="22007"/>
              <a:ext cx="2088233" cy="508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"/>
                  </a:moveTo>
                  <a:cubicBezTo>
                    <a:pt x="0" y="967"/>
                    <a:pt x="484" y="0"/>
                    <a:pt x="1080" y="0"/>
                  </a:cubicBezTo>
                  <a:lnTo>
                    <a:pt x="20520" y="0"/>
                  </a:lnTo>
                  <a:cubicBezTo>
                    <a:pt x="21116" y="0"/>
                    <a:pt x="21600" y="967"/>
                    <a:pt x="21600" y="2160"/>
                  </a:cubicBezTo>
                  <a:lnTo>
                    <a:pt x="21600" y="19440"/>
                  </a:lnTo>
                  <a:cubicBezTo>
                    <a:pt x="21600" y="20633"/>
                    <a:pt x="21116" y="21600"/>
                    <a:pt x="20520" y="21600"/>
                  </a:cubicBezTo>
                  <a:lnTo>
                    <a:pt x="1080" y="21600"/>
                  </a:lnTo>
                  <a:cubicBezTo>
                    <a:pt x="484" y="21600"/>
                    <a:pt x="0" y="20633"/>
                    <a:pt x="0" y="19440"/>
                  </a:cubicBezTo>
                  <a:lnTo>
                    <a:pt x="0" y="2160"/>
                  </a:lnTo>
                  <a:close/>
                </a:path>
              </a:pathLst>
            </a:custGeom>
            <a:solidFill>
              <a:srgbClr val="CA1D00"/>
            </a:solidFill>
            <a:ln w="9525" cap="flat">
              <a:solidFill>
                <a:srgbClr val="C00000"/>
              </a:solidFill>
              <a:prstDash val="solid"/>
              <a:bevel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ts val="700"/>
                </a:spcBef>
                <a:defRPr sz="1600" b="1">
                  <a:solidFill>
                    <a:srgbClr val="F2F2F2"/>
                  </a:solidFill>
                </a:defRPr>
              </a:pPr>
              <a:endParaRPr/>
            </a:p>
          </p:txBody>
        </p:sp>
        <p:sp>
          <p:nvSpPr>
            <p:cNvPr id="132" name="Shape 132"/>
            <p:cNvSpPr/>
            <p:nvPr/>
          </p:nvSpPr>
          <p:spPr>
            <a:xfrm>
              <a:off x="0" y="0"/>
              <a:ext cx="2088233" cy="5520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6778" tIns="46778" rIns="46778" bIns="46778" numCol="1" anchor="ctr">
              <a:spAutoFit/>
            </a:bodyPr>
            <a:lstStyle>
              <a:lvl1pPr algn="ctr" defTabSz="1022350">
                <a:lnSpc>
                  <a:spcPct val="90000"/>
                </a:lnSpc>
                <a:spcBef>
                  <a:spcPts val="600"/>
                </a:spcBef>
                <a:defRPr sz="1600" b="1">
                  <a:solidFill>
                    <a:srgbClr val="F2F2F2"/>
                  </a:solid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1">
                  <a:solidFill>
                    <a:srgbClr val="F2F2F2"/>
                  </a:solidFill>
                </a:rPr>
                <a:t>Gestión Misional y de Gobierno</a:t>
              </a:r>
            </a:p>
          </p:txBody>
        </p:sp>
      </p:grpSp>
      <p:pic>
        <p:nvPicPr>
          <p:cNvPr id="134" name="image1.png" descr="Presidencia de la República de Colombia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Shape 135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36" name="image2.jpeg" descr="C:\Users\albertcuesta\Documents\Secretaria de Transparencia\logo TRANSPARENCIA (4)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139" name="Shape 139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ESTÁNDARES PARA ATENCIÓN PQRS </a:t>
            </a:r>
          </a:p>
        </p:txBody>
      </p:sp>
      <p:grpSp>
        <p:nvGrpSpPr>
          <p:cNvPr id="142" name="Group 142"/>
          <p:cNvGrpSpPr/>
          <p:nvPr/>
        </p:nvGrpSpPr>
        <p:grpSpPr>
          <a:xfrm>
            <a:off x="3347863" y="2780927"/>
            <a:ext cx="2664297" cy="2304257"/>
            <a:chOff x="0" y="0"/>
            <a:chExt cx="2664296" cy="2304256"/>
          </a:xfrm>
        </p:grpSpPr>
        <p:sp>
          <p:nvSpPr>
            <p:cNvPr id="140" name="Shape 140"/>
            <p:cNvSpPr/>
            <p:nvPr/>
          </p:nvSpPr>
          <p:spPr>
            <a:xfrm>
              <a:off x="0" y="0"/>
              <a:ext cx="2664297" cy="2304257"/>
            </a:xfrm>
            <a:prstGeom prst="rect">
              <a:avLst/>
            </a:prstGeom>
            <a:noFill/>
            <a:ln w="25400" cap="flat">
              <a:solidFill>
                <a:srgbClr val="C0504D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just" defTabSz="533400">
                <a:lnSpc>
                  <a:spcPct val="90000"/>
                </a:lnSpc>
                <a:spcBef>
                  <a:spcPts val="300"/>
                </a:spcBef>
                <a:defRPr sz="1400">
                  <a:latin typeface="Trebuchet MS"/>
                  <a:ea typeface="Trebuchet MS"/>
                  <a:cs typeface="Trebuchet MS"/>
                  <a:sym typeface="Trebuchet MS"/>
                </a:defRPr>
              </a:pPr>
              <a:endParaRPr/>
            </a:p>
          </p:txBody>
        </p:sp>
        <p:sp>
          <p:nvSpPr>
            <p:cNvPr id="141" name="Shape 141"/>
            <p:cNvSpPr/>
            <p:nvPr/>
          </p:nvSpPr>
          <p:spPr>
            <a:xfrm>
              <a:off x="0" y="0"/>
              <a:ext cx="2664297" cy="19832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5343" tIns="85343" rIns="85343" bIns="85343" numCol="1" anchor="t">
              <a:spAutoFit/>
            </a:bodyPr>
            <a:lstStyle/>
            <a:p>
              <a:pPr marL="222250" lvl="1" indent="-222250" algn="just" defTabSz="533400">
                <a:lnSpc>
                  <a:spcPct val="90000"/>
                </a:lnSpc>
                <a:spcBef>
                  <a:spcPts val="200"/>
                </a:spcBef>
                <a:buClr>
                  <a:srgbClr val="C0504D"/>
                </a:buClr>
                <a:buSzPct val="100000"/>
                <a:buFont typeface="Helvetica"/>
                <a:buChar char="▪"/>
              </a:pPr>
              <a:r>
                <a:rPr sz="1400">
                  <a:latin typeface="Trebuchet MS"/>
                  <a:ea typeface="Trebuchet MS"/>
                  <a:cs typeface="Trebuchet MS"/>
                  <a:sym typeface="Trebuchet MS"/>
                </a:rPr>
                <a:t>Registro sistemático de observaciones presentadas.</a:t>
              </a:r>
              <a:endParaRPr>
                <a:solidFill>
                  <a:srgbClr val="FFFFFF"/>
                </a:solidFill>
              </a:endParaRPr>
            </a:p>
            <a:p>
              <a:pPr lvl="1" indent="0" algn="just" defTabSz="533400">
                <a:lnSpc>
                  <a:spcPct val="90000"/>
                </a:lnSpc>
                <a:spcBef>
                  <a:spcPts val="300"/>
                </a:spcBef>
              </a:pPr>
              <a:endPara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  <a:p>
              <a:pPr marL="222250" lvl="1" indent="-222250" algn="just" defTabSz="533400">
                <a:lnSpc>
                  <a:spcPct val="90000"/>
                </a:lnSpc>
                <a:spcBef>
                  <a:spcPts val="200"/>
                </a:spcBef>
                <a:buClr>
                  <a:srgbClr val="C0504D"/>
                </a:buClr>
                <a:buSzPct val="100000"/>
                <a:buFont typeface="Helvetica"/>
                <a:buChar char="▪"/>
              </a:pPr>
              <a:r>
                <a:rPr sz="1400">
                  <a:latin typeface="Trebuchet MS"/>
                  <a:ea typeface="Trebuchet MS"/>
                  <a:cs typeface="Trebuchet MS"/>
                  <a:sym typeface="Trebuchet MS"/>
                </a:rPr>
                <a:t>Evaluar  los correctivos que surjan de recomendaciones formuladas.</a:t>
              </a:r>
              <a:endParaRPr>
                <a:solidFill>
                  <a:srgbClr val="FFFFFF"/>
                </a:solidFill>
              </a:endParaRPr>
            </a:p>
            <a:p>
              <a:pPr marL="285750" lvl="1" indent="-285750" algn="just" defTabSz="533400">
                <a:lnSpc>
                  <a:spcPct val="90000"/>
                </a:lnSpc>
                <a:spcBef>
                  <a:spcPts val="300"/>
                </a:spcBef>
                <a:buClr>
                  <a:srgbClr val="C0504D"/>
                </a:buClr>
                <a:buSzPct val="100000"/>
                <a:buFont typeface="Helvetica"/>
                <a:buChar char="▪"/>
              </a:pPr>
              <a:endPara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  <a:p>
              <a:pPr marL="222250" lvl="1" indent="-222250" algn="just" defTabSz="533400">
                <a:lnSpc>
                  <a:spcPct val="90000"/>
                </a:lnSpc>
                <a:spcBef>
                  <a:spcPts val="200"/>
                </a:spcBef>
                <a:buClr>
                  <a:srgbClr val="C0504D"/>
                </a:buClr>
                <a:buSzPct val="100000"/>
                <a:buFont typeface="Helvetica"/>
                <a:buChar char="▪"/>
              </a:pPr>
              <a:r>
                <a:rPr sz="1400">
                  <a:latin typeface="Trebuchet MS"/>
                  <a:ea typeface="Trebuchet MS"/>
                  <a:cs typeface="Trebuchet MS"/>
                  <a:sym typeface="Trebuchet MS"/>
                </a:rPr>
                <a:t>Facilitar y permitir el acceso a la información.</a:t>
              </a:r>
            </a:p>
          </p:txBody>
        </p:sp>
      </p:grpSp>
      <p:grpSp>
        <p:nvGrpSpPr>
          <p:cNvPr id="145" name="Group 145"/>
          <p:cNvGrpSpPr/>
          <p:nvPr/>
        </p:nvGrpSpPr>
        <p:grpSpPr>
          <a:xfrm>
            <a:off x="654686" y="1268759"/>
            <a:ext cx="1901089" cy="781156"/>
            <a:chOff x="0" y="0"/>
            <a:chExt cx="1901087" cy="781155"/>
          </a:xfrm>
        </p:grpSpPr>
        <p:sp>
          <p:nvSpPr>
            <p:cNvPr id="143" name="Shape 143"/>
            <p:cNvSpPr/>
            <p:nvPr/>
          </p:nvSpPr>
          <p:spPr>
            <a:xfrm>
              <a:off x="0" y="0"/>
              <a:ext cx="1901088" cy="781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"/>
                  </a:moveTo>
                  <a:cubicBezTo>
                    <a:pt x="0" y="967"/>
                    <a:pt x="484" y="0"/>
                    <a:pt x="1080" y="0"/>
                  </a:cubicBezTo>
                  <a:lnTo>
                    <a:pt x="20520" y="0"/>
                  </a:lnTo>
                  <a:cubicBezTo>
                    <a:pt x="21116" y="0"/>
                    <a:pt x="21600" y="967"/>
                    <a:pt x="21600" y="2160"/>
                  </a:cubicBezTo>
                  <a:lnTo>
                    <a:pt x="21600" y="19440"/>
                  </a:lnTo>
                  <a:cubicBezTo>
                    <a:pt x="21600" y="20633"/>
                    <a:pt x="21116" y="21600"/>
                    <a:pt x="20520" y="21600"/>
                  </a:cubicBezTo>
                  <a:lnTo>
                    <a:pt x="1080" y="21600"/>
                  </a:lnTo>
                  <a:cubicBezTo>
                    <a:pt x="484" y="21600"/>
                    <a:pt x="0" y="20633"/>
                    <a:pt x="0" y="19440"/>
                  </a:cubicBezTo>
                  <a:lnTo>
                    <a:pt x="0" y="216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C0504D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ts val="700"/>
                </a:spcBef>
                <a:defRPr sz="20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pPr>
              <a:endParaRPr/>
            </a:p>
          </p:txBody>
        </p:sp>
        <p:sp>
          <p:nvSpPr>
            <p:cNvPr id="144" name="Shape 144"/>
            <p:cNvSpPr/>
            <p:nvPr/>
          </p:nvSpPr>
          <p:spPr>
            <a:xfrm>
              <a:off x="0" y="197749"/>
              <a:ext cx="1901088" cy="3856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6778" tIns="46778" rIns="46778" bIns="46778" numCol="1" anchor="ctr">
              <a:spAutoFit/>
            </a:bodyPr>
            <a:lstStyle>
              <a:lvl1pPr algn="ctr" defTabSz="1022350">
                <a:lnSpc>
                  <a:spcPct val="90000"/>
                </a:lnSpc>
                <a:spcBef>
                  <a:spcPts val="800"/>
                </a:spcBef>
                <a:defRPr sz="20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C0504D"/>
                  </a:solidFill>
                </a:rPr>
                <a:t>Seguimiento</a:t>
              </a:r>
            </a:p>
          </p:txBody>
        </p:sp>
      </p:grpSp>
      <p:grpSp>
        <p:nvGrpSpPr>
          <p:cNvPr id="148" name="Group 148"/>
          <p:cNvGrpSpPr/>
          <p:nvPr/>
        </p:nvGrpSpPr>
        <p:grpSpPr>
          <a:xfrm>
            <a:off x="6372199" y="2779521"/>
            <a:ext cx="2448273" cy="1585584"/>
            <a:chOff x="0" y="0"/>
            <a:chExt cx="2448272" cy="1585582"/>
          </a:xfrm>
        </p:grpSpPr>
        <p:sp>
          <p:nvSpPr>
            <p:cNvPr id="146" name="Shape 146"/>
            <p:cNvSpPr/>
            <p:nvPr/>
          </p:nvSpPr>
          <p:spPr>
            <a:xfrm>
              <a:off x="0" y="-1"/>
              <a:ext cx="2448273" cy="1585583"/>
            </a:xfrm>
            <a:prstGeom prst="rect">
              <a:avLst/>
            </a:prstGeom>
            <a:noFill/>
            <a:ln w="25400" cap="flat">
              <a:solidFill>
                <a:srgbClr val="C0504D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just" defTabSz="622300">
                <a:lnSpc>
                  <a:spcPct val="90000"/>
                </a:lnSpc>
                <a:spcBef>
                  <a:spcPts val="300"/>
                </a:spcBef>
                <a:defRPr sz="1400">
                  <a:latin typeface="Trebuchet MS"/>
                  <a:ea typeface="Trebuchet MS"/>
                  <a:cs typeface="Trebuchet MS"/>
                  <a:sym typeface="Trebuchet MS"/>
                </a:defRPr>
              </a:pPr>
              <a:endParaRPr/>
            </a:p>
          </p:txBody>
        </p:sp>
        <p:sp>
          <p:nvSpPr>
            <p:cNvPr id="147" name="Shape 147"/>
            <p:cNvSpPr/>
            <p:nvPr/>
          </p:nvSpPr>
          <p:spPr>
            <a:xfrm>
              <a:off x="0" y="0"/>
              <a:ext cx="2448273" cy="1361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5343" tIns="85343" rIns="85343" bIns="85343" numCol="1" anchor="t">
              <a:spAutoFit/>
            </a:bodyPr>
            <a:lstStyle/>
            <a:p>
              <a:pPr lvl="1" indent="0" algn="just" defTabSz="622300">
                <a:lnSpc>
                  <a:spcPct val="90000"/>
                </a:lnSpc>
                <a:spcBef>
                  <a:spcPts val="200"/>
                </a:spcBef>
              </a:pPr>
              <a:r>
                <a:rPr sz="1400">
                  <a:latin typeface="Trebuchet MS"/>
                  <a:ea typeface="Trebuchet MS"/>
                  <a:cs typeface="Trebuchet MS"/>
                  <a:sym typeface="Trebuchet MS"/>
                </a:rPr>
                <a:t>Oficina de Control Disciplinario Interno.</a:t>
              </a:r>
              <a:endParaRPr>
                <a:solidFill>
                  <a:srgbClr val="FFFFFF"/>
                </a:solidFill>
              </a:endParaRPr>
            </a:p>
            <a:p>
              <a:pPr lvl="1" indent="0" algn="just" defTabSz="622300">
                <a:lnSpc>
                  <a:spcPct val="90000"/>
                </a:lnSpc>
                <a:spcBef>
                  <a:spcPts val="300"/>
                </a:spcBef>
              </a:pPr>
              <a:endPara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  <a:p>
              <a:pPr lvl="1" indent="0" algn="just" defTabSz="622300">
                <a:lnSpc>
                  <a:spcPct val="90000"/>
                </a:lnSpc>
                <a:spcBef>
                  <a:spcPts val="200"/>
                </a:spcBef>
              </a:pPr>
              <a:r>
                <a:rPr sz="1400">
                  <a:latin typeface="Trebuchet MS"/>
                  <a:ea typeface="Trebuchet MS"/>
                  <a:cs typeface="Trebuchet MS"/>
                  <a:sym typeface="Trebuchet MS"/>
                </a:rPr>
                <a:t>Adelanta los proceso disciplinarios contra sus servidores de la entidad.</a:t>
              </a:r>
            </a:p>
          </p:txBody>
        </p:sp>
      </p:grpSp>
      <p:grpSp>
        <p:nvGrpSpPr>
          <p:cNvPr id="151" name="Group 151"/>
          <p:cNvGrpSpPr/>
          <p:nvPr/>
        </p:nvGrpSpPr>
        <p:grpSpPr>
          <a:xfrm>
            <a:off x="323528" y="2780928"/>
            <a:ext cx="2585164" cy="2736305"/>
            <a:chOff x="0" y="0"/>
            <a:chExt cx="2585163" cy="2736303"/>
          </a:xfrm>
        </p:grpSpPr>
        <p:sp>
          <p:nvSpPr>
            <p:cNvPr id="149" name="Shape 149"/>
            <p:cNvSpPr/>
            <p:nvPr/>
          </p:nvSpPr>
          <p:spPr>
            <a:xfrm>
              <a:off x="0" y="0"/>
              <a:ext cx="2585164" cy="2736304"/>
            </a:xfrm>
            <a:prstGeom prst="rect">
              <a:avLst/>
            </a:prstGeom>
            <a:noFill/>
            <a:ln w="25400" cap="flat">
              <a:solidFill>
                <a:srgbClr val="C0504D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just" defTabSz="533400">
                <a:lnSpc>
                  <a:spcPct val="90000"/>
                </a:lnSpc>
                <a:spcBef>
                  <a:spcPts val="300"/>
                </a:spcBef>
                <a:defRPr sz="1400">
                  <a:latin typeface="Trebuchet MS"/>
                  <a:ea typeface="Trebuchet MS"/>
                  <a:cs typeface="Trebuchet MS"/>
                  <a:sym typeface="Trebuchet MS"/>
                </a:defRPr>
              </a:pPr>
              <a:endParaRPr/>
            </a:p>
          </p:txBody>
        </p:sp>
        <p:sp>
          <p:nvSpPr>
            <p:cNvPr id="150" name="Shape 150"/>
            <p:cNvSpPr/>
            <p:nvPr/>
          </p:nvSpPr>
          <p:spPr>
            <a:xfrm>
              <a:off x="0" y="0"/>
              <a:ext cx="2585164" cy="23489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5343" tIns="85343" rIns="85343" bIns="85343" numCol="1" anchor="t">
              <a:spAutoFit/>
            </a:bodyPr>
            <a:lstStyle/>
            <a:p>
              <a:pPr marL="222250" lvl="1" indent="-222250" algn="just" defTabSz="533400">
                <a:lnSpc>
                  <a:spcPct val="90000"/>
                </a:lnSpc>
                <a:spcBef>
                  <a:spcPts val="200"/>
                </a:spcBef>
                <a:buClr>
                  <a:srgbClr val="C0504D"/>
                </a:buClr>
                <a:buSzPct val="100000"/>
                <a:buFont typeface="Helvetica"/>
                <a:buChar char="▪"/>
              </a:pPr>
              <a:r>
                <a:rPr sz="1400">
                  <a:latin typeface="Trebuchet MS"/>
                  <a:ea typeface="Trebuchet MS"/>
                  <a:cs typeface="Trebuchet MS"/>
                  <a:sym typeface="Trebuchet MS"/>
                </a:rPr>
                <a:t>Implementar Programa de Gestión Documental.</a:t>
              </a:r>
              <a:endPara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  <a:p>
              <a:pPr marL="171450" lvl="1" indent="-171450" algn="just" defTabSz="533400">
                <a:lnSpc>
                  <a:spcPct val="90000"/>
                </a:lnSpc>
                <a:spcBef>
                  <a:spcPts val="300"/>
                </a:spcBef>
                <a:buClr>
                  <a:srgbClr val="FFFF00"/>
                </a:buClr>
                <a:buSzPct val="100000"/>
                <a:buFont typeface="Helvetica"/>
                <a:buChar char="▪"/>
              </a:pPr>
              <a:endPara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  <a:p>
              <a:pPr marL="133350" lvl="1" indent="-133350" algn="just" defTabSz="533400">
                <a:lnSpc>
                  <a:spcPct val="90000"/>
                </a:lnSpc>
                <a:spcBef>
                  <a:spcPts val="200"/>
                </a:spcBef>
                <a:buClr>
                  <a:srgbClr val="C0504D"/>
                </a:buClr>
                <a:buSzPct val="100000"/>
                <a:buFont typeface="Helvetica"/>
                <a:buChar char="▪"/>
              </a:pPr>
              <a:r>
                <a:rPr sz="1400">
                  <a:latin typeface="Trebuchet MS"/>
                  <a:ea typeface="Trebuchet MS"/>
                  <a:cs typeface="Trebuchet MS"/>
                  <a:sym typeface="Trebuchet MS"/>
                </a:rPr>
                <a:t>Crear mecanismos de seguimiento a respuestas oportuna de solicitudes de los ciudadanos.</a:t>
              </a:r>
              <a:endParaRPr>
                <a:solidFill>
                  <a:srgbClr val="FFFFFF"/>
                </a:solidFill>
              </a:endParaRPr>
            </a:p>
            <a:p>
              <a:pPr lvl="1" indent="0" algn="just" defTabSz="533400">
                <a:lnSpc>
                  <a:spcPct val="90000"/>
                </a:lnSpc>
                <a:spcBef>
                  <a:spcPts val="300"/>
                </a:spcBef>
              </a:pPr>
              <a:endPara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  <a:p>
              <a:pPr marL="133350" lvl="1" indent="-133350" algn="just" defTabSz="533400">
                <a:lnSpc>
                  <a:spcPct val="90000"/>
                </a:lnSpc>
                <a:spcBef>
                  <a:spcPts val="200"/>
                </a:spcBef>
                <a:buClr>
                  <a:srgbClr val="C0504D"/>
                </a:buClr>
                <a:buSzPct val="100000"/>
                <a:buFont typeface="Helvetica"/>
                <a:buChar char="▪"/>
              </a:pPr>
              <a:r>
                <a:rPr sz="1400">
                  <a:latin typeface="Trebuchet MS"/>
                  <a:ea typeface="Trebuchet MS"/>
                  <a:cs typeface="Trebuchet MS"/>
                  <a:sym typeface="Trebuchet MS"/>
                </a:rPr>
                <a:t>Identificar, analizar y responder oportunamente los derechos de petición.</a:t>
              </a:r>
            </a:p>
          </p:txBody>
        </p:sp>
      </p:grpSp>
      <p:grpSp>
        <p:nvGrpSpPr>
          <p:cNvPr id="154" name="Group 154"/>
          <p:cNvGrpSpPr/>
          <p:nvPr/>
        </p:nvGrpSpPr>
        <p:grpSpPr>
          <a:xfrm>
            <a:off x="6703361" y="1268759"/>
            <a:ext cx="1901088" cy="781155"/>
            <a:chOff x="0" y="0"/>
            <a:chExt cx="1901087" cy="781154"/>
          </a:xfrm>
        </p:grpSpPr>
        <p:sp>
          <p:nvSpPr>
            <p:cNvPr id="152" name="Shape 152"/>
            <p:cNvSpPr/>
            <p:nvPr/>
          </p:nvSpPr>
          <p:spPr>
            <a:xfrm>
              <a:off x="0" y="0"/>
              <a:ext cx="1901088" cy="781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"/>
                  </a:moveTo>
                  <a:cubicBezTo>
                    <a:pt x="0" y="967"/>
                    <a:pt x="484" y="0"/>
                    <a:pt x="1080" y="0"/>
                  </a:cubicBezTo>
                  <a:lnTo>
                    <a:pt x="20520" y="0"/>
                  </a:lnTo>
                  <a:cubicBezTo>
                    <a:pt x="21116" y="0"/>
                    <a:pt x="21600" y="967"/>
                    <a:pt x="21600" y="2160"/>
                  </a:cubicBezTo>
                  <a:lnTo>
                    <a:pt x="21600" y="19440"/>
                  </a:lnTo>
                  <a:cubicBezTo>
                    <a:pt x="21600" y="20633"/>
                    <a:pt x="21116" y="21600"/>
                    <a:pt x="20520" y="21600"/>
                  </a:cubicBezTo>
                  <a:lnTo>
                    <a:pt x="1080" y="21600"/>
                  </a:lnTo>
                  <a:cubicBezTo>
                    <a:pt x="484" y="21600"/>
                    <a:pt x="0" y="20633"/>
                    <a:pt x="0" y="19440"/>
                  </a:cubicBezTo>
                  <a:lnTo>
                    <a:pt x="0" y="216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C0504D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ts val="700"/>
                </a:spcBef>
                <a:defRPr sz="20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pPr>
              <a:endParaRPr/>
            </a:p>
          </p:txBody>
        </p:sp>
        <p:sp>
          <p:nvSpPr>
            <p:cNvPr id="153" name="Shape 153"/>
            <p:cNvSpPr/>
            <p:nvPr/>
          </p:nvSpPr>
          <p:spPr>
            <a:xfrm>
              <a:off x="0" y="197749"/>
              <a:ext cx="1901088" cy="3856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6778" tIns="46778" rIns="46778" bIns="46778" numCol="1" anchor="ctr">
              <a:spAutoFit/>
            </a:bodyPr>
            <a:lstStyle>
              <a:lvl1pPr algn="ctr" defTabSz="1022350">
                <a:lnSpc>
                  <a:spcPct val="90000"/>
                </a:lnSpc>
                <a:spcBef>
                  <a:spcPts val="800"/>
                </a:spcBef>
                <a:defRPr sz="20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C0504D"/>
                  </a:solidFill>
                </a:rPr>
                <a:t>Control</a:t>
              </a:r>
            </a:p>
          </p:txBody>
        </p:sp>
      </p:grpSp>
      <p:grpSp>
        <p:nvGrpSpPr>
          <p:cNvPr id="157" name="Group 157"/>
          <p:cNvGrpSpPr/>
          <p:nvPr/>
        </p:nvGrpSpPr>
        <p:grpSpPr>
          <a:xfrm>
            <a:off x="3679025" y="1268759"/>
            <a:ext cx="1901088" cy="781156"/>
            <a:chOff x="0" y="0"/>
            <a:chExt cx="1901087" cy="781155"/>
          </a:xfrm>
        </p:grpSpPr>
        <p:sp>
          <p:nvSpPr>
            <p:cNvPr id="155" name="Shape 155"/>
            <p:cNvSpPr/>
            <p:nvPr/>
          </p:nvSpPr>
          <p:spPr>
            <a:xfrm>
              <a:off x="0" y="0"/>
              <a:ext cx="1901088" cy="781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"/>
                  </a:moveTo>
                  <a:cubicBezTo>
                    <a:pt x="0" y="967"/>
                    <a:pt x="484" y="0"/>
                    <a:pt x="1080" y="0"/>
                  </a:cubicBezTo>
                  <a:lnTo>
                    <a:pt x="20520" y="0"/>
                  </a:lnTo>
                  <a:cubicBezTo>
                    <a:pt x="21116" y="0"/>
                    <a:pt x="21600" y="967"/>
                    <a:pt x="21600" y="2160"/>
                  </a:cubicBezTo>
                  <a:lnTo>
                    <a:pt x="21600" y="19440"/>
                  </a:lnTo>
                  <a:cubicBezTo>
                    <a:pt x="21600" y="20633"/>
                    <a:pt x="21116" y="21600"/>
                    <a:pt x="20520" y="21600"/>
                  </a:cubicBezTo>
                  <a:lnTo>
                    <a:pt x="1080" y="21600"/>
                  </a:lnTo>
                  <a:cubicBezTo>
                    <a:pt x="484" y="21600"/>
                    <a:pt x="0" y="20633"/>
                    <a:pt x="0" y="19440"/>
                  </a:cubicBezTo>
                  <a:lnTo>
                    <a:pt x="0" y="216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C0504D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ts val="700"/>
                </a:spcBef>
                <a:defRPr sz="20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pPr>
              <a:endParaRPr/>
            </a:p>
          </p:txBody>
        </p:sp>
        <p:sp>
          <p:nvSpPr>
            <p:cNvPr id="156" name="Shape 156"/>
            <p:cNvSpPr/>
            <p:nvPr/>
          </p:nvSpPr>
          <p:spPr>
            <a:xfrm>
              <a:off x="0" y="66304"/>
              <a:ext cx="1901088" cy="6485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6778" tIns="46778" rIns="46778" bIns="46778" numCol="1" anchor="ctr">
              <a:spAutoFit/>
            </a:bodyPr>
            <a:lstStyle>
              <a:lvl1pPr algn="ctr" defTabSz="1022350">
                <a:lnSpc>
                  <a:spcPct val="90000"/>
                </a:lnSpc>
                <a:spcBef>
                  <a:spcPts val="800"/>
                </a:spcBef>
                <a:defRPr sz="20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C0504D"/>
                  </a:solidFill>
                </a:rPr>
                <a:t>Veedurías Ciudadanas</a:t>
              </a:r>
            </a:p>
          </p:txBody>
        </p:sp>
      </p:grpSp>
      <p:sp>
        <p:nvSpPr>
          <p:cNvPr id="158" name="Shape 158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159" name="Shape 159"/>
          <p:cNvSpPr/>
          <p:nvPr/>
        </p:nvSpPr>
        <p:spPr>
          <a:xfrm>
            <a:off x="1043608" y="2132856"/>
            <a:ext cx="1080121" cy="5746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C0504D"/>
          </a:solidFill>
          <a:ln w="25400">
            <a:solidFill>
              <a:srgbClr val="C0504D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0" name="Shape 160"/>
          <p:cNvSpPr/>
          <p:nvPr/>
        </p:nvSpPr>
        <p:spPr>
          <a:xfrm>
            <a:off x="4067943" y="2132856"/>
            <a:ext cx="1080121" cy="5746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C0504D"/>
          </a:solidFill>
          <a:ln w="25400">
            <a:solidFill>
              <a:srgbClr val="C0504D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1" name="Shape 161"/>
          <p:cNvSpPr/>
          <p:nvPr/>
        </p:nvSpPr>
        <p:spPr>
          <a:xfrm>
            <a:off x="7164288" y="2132856"/>
            <a:ext cx="1080121" cy="5746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C0504D"/>
          </a:solidFill>
          <a:ln w="25400">
            <a:solidFill>
              <a:srgbClr val="C0504D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62" name="image1.png" descr="Presidencia de la República de Colombia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Shape 163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64" name="image2.jpeg" descr="C:\Users\albertcuesta\Documents\Secretaria de Transparencia\logo TRANSPARENCIA (4)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/>
        </p:nvSpPr>
        <p:spPr>
          <a:xfrm>
            <a:off x="3995935" y="4149080"/>
            <a:ext cx="4824536" cy="993141"/>
          </a:xfrm>
          <a:prstGeom prst="rect">
            <a:avLst/>
          </a:prstGeom>
          <a:solidFill>
            <a:srgbClr val="FFFFFF"/>
          </a:solidFill>
          <a:ln w="25400">
            <a:solidFill>
              <a:srgbClr val="953735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just">
              <a:defRPr sz="2000"/>
            </a:lvl1pPr>
          </a:lstStyle>
          <a:p>
            <a:pPr lvl="0">
              <a:defRPr sz="1800"/>
            </a:pPr>
            <a:r>
              <a:rPr sz="2000"/>
              <a:t>Identificar, analizar, valorar y administrar los riesgos de corrupción. Secretaría Transparencia.</a:t>
            </a:r>
          </a:p>
        </p:txBody>
      </p:sp>
      <p:sp>
        <p:nvSpPr>
          <p:cNvPr id="167" name="Shape 167"/>
          <p:cNvSpPr/>
          <p:nvPr/>
        </p:nvSpPr>
        <p:spPr>
          <a:xfrm>
            <a:off x="3995935" y="1046143"/>
            <a:ext cx="4824538" cy="1153796"/>
          </a:xfrm>
          <a:prstGeom prst="rect">
            <a:avLst/>
          </a:prstGeom>
          <a:solidFill>
            <a:srgbClr val="FFFFFF"/>
          </a:solidFill>
          <a:ln w="25400">
            <a:solidFill>
              <a:srgbClr val="953735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just">
              <a:lnSpc>
                <a:spcPct val="85000"/>
              </a:lnSpc>
              <a:defRPr sz="2000"/>
            </a:lvl1pPr>
          </a:lstStyle>
          <a:p>
            <a:pPr lvl="0">
              <a:defRPr sz="1800"/>
            </a:pPr>
            <a:r>
              <a:rPr sz="2000"/>
              <a:t>Implementar proyectos o acciones de mejora de los procedimientos o trámites para acercar el Estado al Ciudadano.  DAFP.</a:t>
            </a:r>
          </a:p>
        </p:txBody>
      </p:sp>
      <p:sp>
        <p:nvSpPr>
          <p:cNvPr id="168" name="Shape 168"/>
          <p:cNvSpPr/>
          <p:nvPr/>
        </p:nvSpPr>
        <p:spPr>
          <a:xfrm>
            <a:off x="3995935" y="2198272"/>
            <a:ext cx="4824538" cy="905511"/>
          </a:xfrm>
          <a:prstGeom prst="rect">
            <a:avLst/>
          </a:prstGeom>
          <a:solidFill>
            <a:srgbClr val="FFFFFF"/>
          </a:solidFill>
          <a:ln w="25400">
            <a:solidFill>
              <a:srgbClr val="953735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just">
              <a:lnSpc>
                <a:spcPct val="85000"/>
              </a:lnSpc>
              <a:defRPr sz="2000"/>
            </a:lvl1pPr>
          </a:lstStyle>
          <a:p>
            <a:pPr lvl="0">
              <a:defRPr sz="1800"/>
            </a:pPr>
            <a:r>
              <a:rPr sz="2000"/>
              <a:t>Acciones mediante los cuales, entidades dan a conocer los resultados de su gestión. Secretaría Transparencia.</a:t>
            </a:r>
          </a:p>
        </p:txBody>
      </p:sp>
      <p:sp>
        <p:nvSpPr>
          <p:cNvPr id="169" name="Shape 169"/>
          <p:cNvSpPr/>
          <p:nvPr/>
        </p:nvSpPr>
        <p:spPr>
          <a:xfrm>
            <a:off x="3995937" y="3173675"/>
            <a:ext cx="4824536" cy="905511"/>
          </a:xfrm>
          <a:prstGeom prst="rect">
            <a:avLst/>
          </a:prstGeom>
          <a:solidFill>
            <a:srgbClr val="FFFFFF"/>
          </a:solidFill>
          <a:ln w="25400">
            <a:solidFill>
              <a:srgbClr val="953735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just">
              <a:lnSpc>
                <a:spcPct val="85000"/>
              </a:lnSpc>
              <a:defRPr sz="2000"/>
            </a:lvl1pPr>
          </a:lstStyle>
          <a:p>
            <a:pPr lvl="0">
              <a:defRPr sz="1800"/>
            </a:pPr>
            <a:r>
              <a:rPr sz="2000"/>
              <a:t>Mejorar la calidad y accesibilidad de los trámites y servicios de las entidades. – DNP.</a:t>
            </a:r>
          </a:p>
        </p:txBody>
      </p:sp>
      <p:sp>
        <p:nvSpPr>
          <p:cNvPr id="170" name="Shape 170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grpSp>
        <p:nvGrpSpPr>
          <p:cNvPr id="175" name="Group 175"/>
          <p:cNvGrpSpPr/>
          <p:nvPr/>
        </p:nvGrpSpPr>
        <p:grpSpPr>
          <a:xfrm>
            <a:off x="251520" y="980728"/>
            <a:ext cx="3186451" cy="864097"/>
            <a:chOff x="0" y="0"/>
            <a:chExt cx="3186450" cy="864095"/>
          </a:xfrm>
        </p:grpSpPr>
        <p:sp>
          <p:nvSpPr>
            <p:cNvPr id="171" name="Shape 171"/>
            <p:cNvSpPr/>
            <p:nvPr/>
          </p:nvSpPr>
          <p:spPr>
            <a:xfrm>
              <a:off x="0" y="0"/>
              <a:ext cx="3186451" cy="86409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174" name="Group 174"/>
            <p:cNvGrpSpPr/>
            <p:nvPr/>
          </p:nvGrpSpPr>
          <p:grpSpPr>
            <a:xfrm>
              <a:off x="78375" y="42181"/>
              <a:ext cx="3039253" cy="748692"/>
              <a:chOff x="0" y="0"/>
              <a:chExt cx="3039251" cy="748691"/>
            </a:xfrm>
          </p:grpSpPr>
          <p:sp>
            <p:nvSpPr>
              <p:cNvPr id="172" name="Shape 172"/>
              <p:cNvSpPr/>
              <p:nvPr/>
            </p:nvSpPr>
            <p:spPr>
              <a:xfrm>
                <a:off x="0" y="0"/>
                <a:ext cx="3039252" cy="74869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ts val="700"/>
                  </a:spcBef>
                  <a:defRPr sz="20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defRPr>
                </a:pPr>
                <a:endParaRPr/>
              </a:p>
            </p:txBody>
          </p:sp>
          <p:sp>
            <p:nvSpPr>
              <p:cNvPr id="173" name="Shape 173"/>
              <p:cNvSpPr/>
              <p:nvPr/>
            </p:nvSpPr>
            <p:spPr>
              <a:xfrm>
                <a:off x="0" y="140665"/>
                <a:ext cx="3039252" cy="4673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87630" tIns="87630" rIns="87630" bIns="87630" numCol="1" anchor="ctr">
                <a:spAutoFit/>
              </a:bodyPr>
              <a:lstStyle>
                <a:lvl1pPr algn="ctr" defTabSz="889000">
                  <a:lnSpc>
                    <a:spcPct val="90000"/>
                  </a:lnSpc>
                  <a:spcBef>
                    <a:spcPts val="800"/>
                  </a:spcBef>
                  <a:defRPr sz="20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C0504D"/>
                    </a:solidFill>
                  </a:rPr>
                  <a:t>Estrategia antitrámites</a:t>
                </a:r>
              </a:p>
            </p:txBody>
          </p:sp>
        </p:grpSp>
      </p:grpSp>
      <p:grpSp>
        <p:nvGrpSpPr>
          <p:cNvPr id="178" name="Group 178"/>
          <p:cNvGrpSpPr/>
          <p:nvPr/>
        </p:nvGrpSpPr>
        <p:grpSpPr>
          <a:xfrm>
            <a:off x="251520" y="2060848"/>
            <a:ext cx="3169910" cy="864097"/>
            <a:chOff x="0" y="0"/>
            <a:chExt cx="3169909" cy="864095"/>
          </a:xfrm>
        </p:grpSpPr>
        <p:sp>
          <p:nvSpPr>
            <p:cNvPr id="176" name="Shape 176"/>
            <p:cNvSpPr/>
            <p:nvPr/>
          </p:nvSpPr>
          <p:spPr>
            <a:xfrm>
              <a:off x="0" y="0"/>
              <a:ext cx="3169910" cy="86409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7" name="Shape 177"/>
            <p:cNvSpPr/>
            <p:nvPr/>
          </p:nvSpPr>
          <p:spPr>
            <a:xfrm>
              <a:off x="77968" y="182846"/>
              <a:ext cx="3023475" cy="467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7630" tIns="87630" rIns="87630" bIns="87630" numCol="1" anchor="ctr">
              <a:spAutoFit/>
            </a:bodyPr>
            <a:lstStyle>
              <a:lvl1pPr algn="ctr" defTabSz="889000">
                <a:lnSpc>
                  <a:spcPct val="90000"/>
                </a:lnSpc>
                <a:spcBef>
                  <a:spcPts val="800"/>
                </a:spcBef>
                <a:defRPr sz="20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C0504D"/>
                  </a:solidFill>
                </a:rPr>
                <a:t>Rendición de cuentas</a:t>
              </a:r>
            </a:p>
          </p:txBody>
        </p:sp>
      </p:grpSp>
      <p:grpSp>
        <p:nvGrpSpPr>
          <p:cNvPr id="181" name="Group 181"/>
          <p:cNvGrpSpPr/>
          <p:nvPr/>
        </p:nvGrpSpPr>
        <p:grpSpPr>
          <a:xfrm>
            <a:off x="251520" y="2979468"/>
            <a:ext cx="3169908" cy="993141"/>
            <a:chOff x="0" y="0"/>
            <a:chExt cx="3169907" cy="993139"/>
          </a:xfrm>
        </p:grpSpPr>
        <p:sp>
          <p:nvSpPr>
            <p:cNvPr id="179" name="Shape 179"/>
            <p:cNvSpPr/>
            <p:nvPr/>
          </p:nvSpPr>
          <p:spPr>
            <a:xfrm>
              <a:off x="0" y="89491"/>
              <a:ext cx="3169908" cy="84449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0" name="Shape 180"/>
            <p:cNvSpPr/>
            <p:nvPr/>
          </p:nvSpPr>
          <p:spPr>
            <a:xfrm>
              <a:off x="77968" y="0"/>
              <a:ext cx="3023474" cy="993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7630" tIns="87630" rIns="87630" bIns="87630" numCol="1" anchor="ctr">
              <a:spAutoFit/>
            </a:bodyPr>
            <a:lstStyle>
              <a:lvl1pPr algn="ctr" defTabSz="889000">
                <a:lnSpc>
                  <a:spcPct val="90000"/>
                </a:lnSpc>
                <a:spcBef>
                  <a:spcPts val="800"/>
                </a:spcBef>
                <a:defRPr sz="20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C0504D"/>
                  </a:solidFill>
                </a:rPr>
                <a:t>Mecanismos para mejorar la atención al ciudadano</a:t>
              </a:r>
            </a:p>
          </p:txBody>
        </p:sp>
      </p:grpSp>
      <p:grpSp>
        <p:nvGrpSpPr>
          <p:cNvPr id="184" name="Group 184"/>
          <p:cNvGrpSpPr/>
          <p:nvPr/>
        </p:nvGrpSpPr>
        <p:grpSpPr>
          <a:xfrm>
            <a:off x="228426" y="4107707"/>
            <a:ext cx="3191447" cy="833462"/>
            <a:chOff x="0" y="0"/>
            <a:chExt cx="3191446" cy="833461"/>
          </a:xfrm>
        </p:grpSpPr>
        <p:sp>
          <p:nvSpPr>
            <p:cNvPr id="182" name="Shape 182"/>
            <p:cNvSpPr/>
            <p:nvPr/>
          </p:nvSpPr>
          <p:spPr>
            <a:xfrm>
              <a:off x="0" y="0"/>
              <a:ext cx="3191447" cy="8334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3" name="Shape 183"/>
            <p:cNvSpPr/>
            <p:nvPr/>
          </p:nvSpPr>
          <p:spPr>
            <a:xfrm>
              <a:off x="78498" y="36633"/>
              <a:ext cx="3044017" cy="7302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7630" tIns="87630" rIns="87630" bIns="87630" numCol="1" anchor="ctr">
              <a:spAutoFit/>
            </a:bodyPr>
            <a:lstStyle>
              <a:lvl1pPr algn="ctr" defTabSz="889000">
                <a:lnSpc>
                  <a:spcPct val="90000"/>
                </a:lnSpc>
                <a:spcBef>
                  <a:spcPts val="800"/>
                </a:spcBef>
                <a:defRPr sz="20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C0504D"/>
                  </a:solidFill>
                </a:rPr>
                <a:t>Mapa de riesgos de corrupción y mitigación</a:t>
              </a:r>
            </a:p>
          </p:txBody>
        </p:sp>
      </p:grpSp>
      <p:sp>
        <p:nvSpPr>
          <p:cNvPr id="185" name="Shape 185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186" name="Shape 186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COMPONENTES PLAN ANTICORRUPCIÓN </a:t>
            </a:r>
          </a:p>
        </p:txBody>
      </p:sp>
      <p:grpSp>
        <p:nvGrpSpPr>
          <p:cNvPr id="189" name="Group 189"/>
          <p:cNvGrpSpPr/>
          <p:nvPr/>
        </p:nvGrpSpPr>
        <p:grpSpPr>
          <a:xfrm>
            <a:off x="251520" y="5085184"/>
            <a:ext cx="3169910" cy="864097"/>
            <a:chOff x="0" y="0"/>
            <a:chExt cx="3169909" cy="864095"/>
          </a:xfrm>
        </p:grpSpPr>
        <p:sp>
          <p:nvSpPr>
            <p:cNvPr id="187" name="Shape 187"/>
            <p:cNvSpPr/>
            <p:nvPr/>
          </p:nvSpPr>
          <p:spPr>
            <a:xfrm>
              <a:off x="0" y="0"/>
              <a:ext cx="3169910" cy="86409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8" name="Shape 188"/>
            <p:cNvSpPr/>
            <p:nvPr/>
          </p:nvSpPr>
          <p:spPr>
            <a:xfrm>
              <a:off x="77968" y="182846"/>
              <a:ext cx="3023475" cy="467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7630" tIns="87630" rIns="87630" bIns="87630" numCol="1" anchor="ctr">
              <a:spAutoFit/>
            </a:bodyPr>
            <a:lstStyle>
              <a:lvl1pPr algn="ctr" defTabSz="889000">
                <a:lnSpc>
                  <a:spcPct val="90000"/>
                </a:lnSpc>
                <a:spcBef>
                  <a:spcPts val="800"/>
                </a:spcBef>
                <a:defRPr sz="20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C0504D"/>
                  </a:solidFill>
                </a:rPr>
                <a:t>Otros componentes</a:t>
              </a:r>
            </a:p>
          </p:txBody>
        </p:sp>
      </p:grpSp>
      <p:sp>
        <p:nvSpPr>
          <p:cNvPr id="190" name="Shape 190"/>
          <p:cNvSpPr/>
          <p:nvPr/>
        </p:nvSpPr>
        <p:spPr>
          <a:xfrm>
            <a:off x="3995935" y="5229199"/>
            <a:ext cx="4824536" cy="657226"/>
          </a:xfrm>
          <a:prstGeom prst="rect">
            <a:avLst/>
          </a:prstGeom>
          <a:solidFill>
            <a:srgbClr val="FFFFFF"/>
          </a:solidFill>
          <a:ln w="25400">
            <a:solidFill>
              <a:srgbClr val="953735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just">
              <a:lnSpc>
                <a:spcPct val="85000"/>
              </a:lnSpc>
              <a:defRPr sz="2000"/>
            </a:lvl1pPr>
          </a:lstStyle>
          <a:p>
            <a:pPr lvl="0">
              <a:defRPr sz="1800"/>
            </a:pPr>
            <a:r>
              <a:rPr sz="2000"/>
              <a:t>Que considere pertinentes y necesarios la Entidad.</a:t>
            </a:r>
          </a:p>
        </p:txBody>
      </p:sp>
      <p:sp>
        <p:nvSpPr>
          <p:cNvPr id="191" name="Shape 191"/>
          <p:cNvSpPr/>
          <p:nvPr/>
        </p:nvSpPr>
        <p:spPr>
          <a:xfrm rot="16200000">
            <a:off x="3429584" y="1278471"/>
            <a:ext cx="556640" cy="288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C0504D"/>
          </a:solidFill>
          <a:ln w="25400">
            <a:solidFill>
              <a:srgbClr val="C0504D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2" name="Shape 192"/>
          <p:cNvSpPr/>
          <p:nvPr/>
        </p:nvSpPr>
        <p:spPr>
          <a:xfrm rot="16200000">
            <a:off x="3429584" y="2411176"/>
            <a:ext cx="556640" cy="288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C0504D"/>
          </a:solidFill>
          <a:ln w="25400">
            <a:solidFill>
              <a:srgbClr val="C0504D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3" name="Shape 193"/>
          <p:cNvSpPr/>
          <p:nvPr/>
        </p:nvSpPr>
        <p:spPr>
          <a:xfrm rot="16200000">
            <a:off x="3429584" y="3438711"/>
            <a:ext cx="556640" cy="288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C0504D"/>
          </a:solidFill>
          <a:ln w="25400">
            <a:solidFill>
              <a:srgbClr val="C0504D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4" name="Shape 194"/>
          <p:cNvSpPr/>
          <p:nvPr/>
        </p:nvSpPr>
        <p:spPr>
          <a:xfrm rot="16200000">
            <a:off x="3429584" y="4374815"/>
            <a:ext cx="556640" cy="288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C0504D"/>
          </a:solidFill>
          <a:ln w="25400">
            <a:solidFill>
              <a:srgbClr val="C0504D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5" name="Shape 195"/>
          <p:cNvSpPr/>
          <p:nvPr/>
        </p:nvSpPr>
        <p:spPr>
          <a:xfrm rot="16200000">
            <a:off x="3429584" y="5382928"/>
            <a:ext cx="556640" cy="288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C0504D"/>
          </a:solidFill>
          <a:ln w="25400">
            <a:solidFill>
              <a:srgbClr val="C0504D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96" name="image1.png" descr="Presidencia de la República de Colombia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197" name="Shape 197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98" name="image2.jpeg" descr="C:\Users\albertcuesta\Documents\Secretaria de Transparencia\logo TRANSPARENCIA (4)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/>
        </p:nvSpPr>
        <p:spPr>
          <a:xfrm>
            <a:off x="3995935" y="4797152"/>
            <a:ext cx="4824536" cy="1107441"/>
          </a:xfrm>
          <a:prstGeom prst="rect">
            <a:avLst/>
          </a:prstGeom>
          <a:solidFill>
            <a:srgbClr val="FFFFFF"/>
          </a:solidFill>
          <a:ln w="25400">
            <a:solidFill>
              <a:srgbClr val="953735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419100" lvl="0" indent="-419100" algn="just">
              <a:buClr>
                <a:srgbClr val="C00000"/>
              </a:buClr>
              <a:buSzPct val="100000"/>
              <a:buFont typeface="Arial"/>
              <a:buChar char="•"/>
            </a:pPr>
            <a:r>
              <a:rPr sz="2200"/>
              <a:t>Encargados de Procesos.</a:t>
            </a:r>
          </a:p>
          <a:p>
            <a:pPr marL="419100" lvl="0" indent="-419100" algn="just">
              <a:buClr>
                <a:srgbClr val="C00000"/>
              </a:buClr>
              <a:buSzPct val="100000"/>
              <a:buFont typeface="Arial"/>
              <a:buChar char="•"/>
            </a:pPr>
            <a:r>
              <a:rPr sz="2200"/>
              <a:t>Oficina de Control Interno o quien haga sus veces.</a:t>
            </a:r>
          </a:p>
        </p:txBody>
      </p:sp>
      <p:sp>
        <p:nvSpPr>
          <p:cNvPr id="201" name="Shape 201"/>
          <p:cNvSpPr/>
          <p:nvPr/>
        </p:nvSpPr>
        <p:spPr>
          <a:xfrm>
            <a:off x="3995935" y="1340767"/>
            <a:ext cx="4824538" cy="1008381"/>
          </a:xfrm>
          <a:prstGeom prst="rect">
            <a:avLst/>
          </a:prstGeom>
          <a:solidFill>
            <a:srgbClr val="FFFFFF"/>
          </a:solidFill>
          <a:ln w="25400">
            <a:solidFill>
              <a:srgbClr val="953735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just">
              <a:lnSpc>
                <a:spcPct val="85000"/>
              </a:lnSpc>
              <a:defRPr sz="2200"/>
            </a:lvl1pPr>
          </a:lstStyle>
          <a:p>
            <a:pPr lvl="0">
              <a:defRPr sz="1800"/>
            </a:pPr>
            <a:r>
              <a:rPr sz="2200"/>
              <a:t>Jefe de Planeación en coordinación con los responsables de los procesos o procedimientos.</a:t>
            </a:r>
          </a:p>
        </p:txBody>
      </p:sp>
      <p:sp>
        <p:nvSpPr>
          <p:cNvPr id="202" name="Shape 202"/>
          <p:cNvSpPr/>
          <p:nvPr/>
        </p:nvSpPr>
        <p:spPr>
          <a:xfrm>
            <a:off x="3995935" y="2711364"/>
            <a:ext cx="4824538" cy="727711"/>
          </a:xfrm>
          <a:prstGeom prst="rect">
            <a:avLst/>
          </a:prstGeom>
          <a:solidFill>
            <a:srgbClr val="FFFFFF"/>
          </a:solidFill>
          <a:ln w="25400">
            <a:solidFill>
              <a:srgbClr val="953735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just">
              <a:lnSpc>
                <a:spcPct val="85000"/>
              </a:lnSpc>
              <a:defRPr sz="2200"/>
            </a:lvl1pPr>
          </a:lstStyle>
          <a:p>
            <a:pPr lvl="0">
              <a:defRPr sz="1800"/>
            </a:pPr>
            <a:r>
              <a:rPr sz="2200"/>
              <a:t>Jefe de Planeación de la entidad o quien haga sus veces.</a:t>
            </a:r>
          </a:p>
        </p:txBody>
      </p:sp>
      <p:sp>
        <p:nvSpPr>
          <p:cNvPr id="203" name="Shape 203"/>
          <p:cNvSpPr/>
          <p:nvPr/>
        </p:nvSpPr>
        <p:spPr>
          <a:xfrm>
            <a:off x="3995935" y="3933056"/>
            <a:ext cx="4824536" cy="447041"/>
          </a:xfrm>
          <a:prstGeom prst="rect">
            <a:avLst/>
          </a:prstGeom>
          <a:solidFill>
            <a:srgbClr val="FFFFFF"/>
          </a:solidFill>
          <a:ln w="25400">
            <a:solidFill>
              <a:srgbClr val="953735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just">
              <a:lnSpc>
                <a:spcPct val="85000"/>
              </a:lnSpc>
              <a:defRPr sz="2200"/>
            </a:lvl1pPr>
          </a:lstStyle>
          <a:p>
            <a:pPr lvl="0">
              <a:defRPr sz="1800"/>
            </a:pPr>
            <a:r>
              <a:rPr sz="2200"/>
              <a:t>Entidad designa responsable.</a:t>
            </a:r>
          </a:p>
        </p:txBody>
      </p:sp>
      <p:sp>
        <p:nvSpPr>
          <p:cNvPr id="204" name="Shape 204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grpSp>
        <p:nvGrpSpPr>
          <p:cNvPr id="209" name="Group 209"/>
          <p:cNvGrpSpPr/>
          <p:nvPr/>
        </p:nvGrpSpPr>
        <p:grpSpPr>
          <a:xfrm>
            <a:off x="251520" y="1340767"/>
            <a:ext cx="3186451" cy="864097"/>
            <a:chOff x="0" y="0"/>
            <a:chExt cx="3186450" cy="864095"/>
          </a:xfrm>
        </p:grpSpPr>
        <p:sp>
          <p:nvSpPr>
            <p:cNvPr id="205" name="Shape 205"/>
            <p:cNvSpPr/>
            <p:nvPr/>
          </p:nvSpPr>
          <p:spPr>
            <a:xfrm>
              <a:off x="0" y="0"/>
              <a:ext cx="3186451" cy="86409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208" name="Group 208"/>
            <p:cNvGrpSpPr/>
            <p:nvPr/>
          </p:nvGrpSpPr>
          <p:grpSpPr>
            <a:xfrm>
              <a:off x="78375" y="15206"/>
              <a:ext cx="3039253" cy="802641"/>
              <a:chOff x="0" y="0"/>
              <a:chExt cx="3039251" cy="802640"/>
            </a:xfrm>
          </p:grpSpPr>
          <p:sp>
            <p:nvSpPr>
              <p:cNvPr id="206" name="Shape 206"/>
              <p:cNvSpPr/>
              <p:nvPr/>
            </p:nvSpPr>
            <p:spPr>
              <a:xfrm>
                <a:off x="0" y="26974"/>
                <a:ext cx="3039252" cy="74869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ts val="700"/>
                  </a:spcBef>
                  <a:defRPr sz="22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defRPr>
                </a:pPr>
                <a:endParaRPr/>
              </a:p>
            </p:txBody>
          </p:sp>
          <p:sp>
            <p:nvSpPr>
              <p:cNvPr id="207" name="Shape 207"/>
              <p:cNvSpPr/>
              <p:nvPr/>
            </p:nvSpPr>
            <p:spPr>
              <a:xfrm>
                <a:off x="0" y="-1"/>
                <a:ext cx="3039252" cy="8026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87630" tIns="87630" rIns="87630" bIns="87630" numCol="1" anchor="ctr">
                <a:spAutoFit/>
              </a:bodyPr>
              <a:lstStyle>
                <a:lvl1pPr algn="ctr" defTabSz="889000">
                  <a:lnSpc>
                    <a:spcPct val="90000"/>
                  </a:lnSpc>
                  <a:spcBef>
                    <a:spcPts val="900"/>
                  </a:spcBef>
                  <a:defRPr sz="2200">
                    <a:solidFill>
                      <a:srgbClr val="C0504D"/>
                    </a:solidFill>
                    <a:latin typeface="Trebuchet MS"/>
                    <a:ea typeface="Trebuchet MS"/>
                    <a:cs typeface="Trebuchet MS"/>
                    <a:sym typeface="Trebuchet 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200">
                    <a:solidFill>
                      <a:srgbClr val="C0504D"/>
                    </a:solidFill>
                  </a:rPr>
                  <a:t>Elaboración Plan Anticorrupción</a:t>
                </a:r>
              </a:p>
            </p:txBody>
          </p:sp>
        </p:grpSp>
      </p:grpSp>
      <p:grpSp>
        <p:nvGrpSpPr>
          <p:cNvPr id="212" name="Group 212"/>
          <p:cNvGrpSpPr/>
          <p:nvPr/>
        </p:nvGrpSpPr>
        <p:grpSpPr>
          <a:xfrm>
            <a:off x="251520" y="2564903"/>
            <a:ext cx="3169910" cy="864097"/>
            <a:chOff x="0" y="0"/>
            <a:chExt cx="3169909" cy="864095"/>
          </a:xfrm>
        </p:grpSpPr>
        <p:sp>
          <p:nvSpPr>
            <p:cNvPr id="210" name="Shape 210"/>
            <p:cNvSpPr/>
            <p:nvPr/>
          </p:nvSpPr>
          <p:spPr>
            <a:xfrm>
              <a:off x="0" y="0"/>
              <a:ext cx="3169910" cy="86409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1" name="Shape 211"/>
            <p:cNvSpPr/>
            <p:nvPr/>
          </p:nvSpPr>
          <p:spPr>
            <a:xfrm>
              <a:off x="77968" y="163796"/>
              <a:ext cx="3023475" cy="5054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7630" tIns="87630" rIns="87630" bIns="87630" numCol="1" anchor="ctr">
              <a:spAutoFit/>
            </a:bodyPr>
            <a:lstStyle>
              <a:lvl1pPr algn="ctr" defTabSz="889000">
                <a:lnSpc>
                  <a:spcPct val="90000"/>
                </a:lnSpc>
                <a:spcBef>
                  <a:spcPts val="900"/>
                </a:spcBef>
                <a:defRPr sz="22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200">
                  <a:solidFill>
                    <a:srgbClr val="C0504D"/>
                  </a:solidFill>
                </a:rPr>
                <a:t>Consolidación</a:t>
              </a:r>
            </a:p>
          </p:txBody>
        </p:sp>
      </p:grpSp>
      <p:grpSp>
        <p:nvGrpSpPr>
          <p:cNvPr id="215" name="Group 215"/>
          <p:cNvGrpSpPr/>
          <p:nvPr/>
        </p:nvGrpSpPr>
        <p:grpSpPr>
          <a:xfrm>
            <a:off x="251520" y="3736633"/>
            <a:ext cx="3169908" cy="844496"/>
            <a:chOff x="0" y="0"/>
            <a:chExt cx="3169907" cy="844494"/>
          </a:xfrm>
        </p:grpSpPr>
        <p:sp>
          <p:nvSpPr>
            <p:cNvPr id="213" name="Shape 213"/>
            <p:cNvSpPr/>
            <p:nvPr/>
          </p:nvSpPr>
          <p:spPr>
            <a:xfrm>
              <a:off x="0" y="0"/>
              <a:ext cx="3169908" cy="84449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4" name="Shape 214"/>
            <p:cNvSpPr/>
            <p:nvPr/>
          </p:nvSpPr>
          <p:spPr>
            <a:xfrm>
              <a:off x="77968" y="154348"/>
              <a:ext cx="3023474" cy="5054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7630" tIns="87630" rIns="87630" bIns="87630" numCol="1" anchor="ctr">
              <a:spAutoFit/>
            </a:bodyPr>
            <a:lstStyle>
              <a:lvl1pPr algn="ctr" defTabSz="889000">
                <a:lnSpc>
                  <a:spcPct val="90000"/>
                </a:lnSpc>
                <a:spcBef>
                  <a:spcPts val="900"/>
                </a:spcBef>
                <a:defRPr sz="22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200">
                  <a:solidFill>
                    <a:srgbClr val="C0504D"/>
                  </a:solidFill>
                </a:rPr>
                <a:t>Publicación</a:t>
              </a:r>
            </a:p>
          </p:txBody>
        </p:sp>
      </p:grpSp>
      <p:grpSp>
        <p:nvGrpSpPr>
          <p:cNvPr id="218" name="Group 218"/>
          <p:cNvGrpSpPr/>
          <p:nvPr/>
        </p:nvGrpSpPr>
        <p:grpSpPr>
          <a:xfrm>
            <a:off x="228426" y="4899795"/>
            <a:ext cx="3191447" cy="833462"/>
            <a:chOff x="0" y="0"/>
            <a:chExt cx="3191446" cy="833461"/>
          </a:xfrm>
        </p:grpSpPr>
        <p:sp>
          <p:nvSpPr>
            <p:cNvPr id="216" name="Shape 216"/>
            <p:cNvSpPr/>
            <p:nvPr/>
          </p:nvSpPr>
          <p:spPr>
            <a:xfrm>
              <a:off x="0" y="0"/>
              <a:ext cx="3191447" cy="8334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>
              <a:solidFill>
                <a:srgbClr val="AD4846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7" name="Shape 217"/>
            <p:cNvSpPr/>
            <p:nvPr/>
          </p:nvSpPr>
          <p:spPr>
            <a:xfrm>
              <a:off x="78498" y="438"/>
              <a:ext cx="3044017" cy="802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7630" tIns="87630" rIns="87630" bIns="87630" numCol="1" anchor="ctr">
              <a:spAutoFit/>
            </a:bodyPr>
            <a:lstStyle>
              <a:lvl1pPr algn="ctr" defTabSz="889000">
                <a:lnSpc>
                  <a:spcPct val="90000"/>
                </a:lnSpc>
                <a:spcBef>
                  <a:spcPts val="900"/>
                </a:spcBef>
                <a:defRPr sz="2200">
                  <a:solidFill>
                    <a:srgbClr val="C0504D"/>
                  </a:solidFill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200">
                  <a:solidFill>
                    <a:srgbClr val="C0504D"/>
                  </a:solidFill>
                </a:rPr>
                <a:t>Mecanismo de seguimiento y control</a:t>
              </a:r>
            </a:p>
          </p:txBody>
        </p:sp>
      </p:grpSp>
      <p:sp>
        <p:nvSpPr>
          <p:cNvPr id="219" name="Shape 219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220" name="Shape 220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GENERALIDADES PLAN ANTICORRUPCIÓN </a:t>
            </a:r>
          </a:p>
        </p:txBody>
      </p:sp>
      <p:sp>
        <p:nvSpPr>
          <p:cNvPr id="221" name="Shape 221"/>
          <p:cNvSpPr/>
          <p:nvPr/>
        </p:nvSpPr>
        <p:spPr>
          <a:xfrm rot="16200000">
            <a:off x="3429584" y="1638512"/>
            <a:ext cx="556640" cy="288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C0504D"/>
          </a:solidFill>
          <a:ln w="25400">
            <a:solidFill>
              <a:srgbClr val="C0504D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2" name="Shape 222"/>
          <p:cNvSpPr/>
          <p:nvPr/>
        </p:nvSpPr>
        <p:spPr>
          <a:xfrm rot="16200000">
            <a:off x="3429584" y="5166903"/>
            <a:ext cx="556640" cy="2880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C0504D"/>
          </a:solidFill>
          <a:ln w="25400">
            <a:solidFill>
              <a:srgbClr val="C0504D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3" name="Shape 223"/>
          <p:cNvSpPr/>
          <p:nvPr/>
        </p:nvSpPr>
        <p:spPr>
          <a:xfrm rot="16200000">
            <a:off x="3429584" y="4014775"/>
            <a:ext cx="556640" cy="288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C0504D"/>
          </a:solidFill>
          <a:ln w="25400">
            <a:solidFill>
              <a:srgbClr val="C0504D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4" name="Shape 224"/>
          <p:cNvSpPr/>
          <p:nvPr/>
        </p:nvSpPr>
        <p:spPr>
          <a:xfrm rot="16200000">
            <a:off x="3429584" y="2862648"/>
            <a:ext cx="556640" cy="288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C0504D"/>
          </a:solidFill>
          <a:ln w="25400">
            <a:solidFill>
              <a:srgbClr val="C0504D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25" name="image1.png" descr="Presidencia de la República de Colombia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Shape 226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27" name="image2.jpeg" descr="C:\Users\albertcuesta\Documents\Secretaria de Transparencia\logo TRANSPARENCIA (4)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/>
          <p:nvPr/>
        </p:nvSpPr>
        <p:spPr>
          <a:xfrm>
            <a:off x="0" y="764704"/>
            <a:ext cx="914400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230" name="Shape 230"/>
          <p:cNvSpPr/>
          <p:nvPr/>
        </p:nvSpPr>
        <p:spPr>
          <a:xfrm>
            <a:off x="4176464" y="44623"/>
            <a:ext cx="493204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300"/>
              </a:spcBef>
              <a:def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02060"/>
                </a:solidFill>
              </a:rPr>
              <a:t>Plan Anticorrupción y de Atención al Ciudadano – PAACC</a:t>
            </a:r>
          </a:p>
        </p:txBody>
      </p:sp>
      <p:sp>
        <p:nvSpPr>
          <p:cNvPr id="231" name="Shape 231"/>
          <p:cNvSpPr/>
          <p:nvPr/>
        </p:nvSpPr>
        <p:spPr>
          <a:xfrm>
            <a:off x="4355976" y="332656"/>
            <a:ext cx="4680521" cy="294641"/>
          </a:xfrm>
          <a:prstGeom prst="rect">
            <a:avLst/>
          </a:prstGeom>
          <a:solidFill>
            <a:srgbClr val="99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GENERALIDADES PLAN ANTICORRUPCIÓN </a:t>
            </a:r>
          </a:p>
        </p:txBody>
      </p:sp>
      <p:grpSp>
        <p:nvGrpSpPr>
          <p:cNvPr id="234" name="Group 234"/>
          <p:cNvGrpSpPr/>
          <p:nvPr/>
        </p:nvGrpSpPr>
        <p:grpSpPr>
          <a:xfrm>
            <a:off x="251519" y="1151345"/>
            <a:ext cx="8640962" cy="4843342"/>
            <a:chOff x="0" y="0"/>
            <a:chExt cx="8640960" cy="4843340"/>
          </a:xfrm>
        </p:grpSpPr>
        <p:sp>
          <p:nvSpPr>
            <p:cNvPr id="232" name="Shape 232"/>
            <p:cNvSpPr/>
            <p:nvPr/>
          </p:nvSpPr>
          <p:spPr>
            <a:xfrm>
              <a:off x="0" y="0"/>
              <a:ext cx="8640961" cy="4843341"/>
            </a:xfrm>
            <a:prstGeom prst="rect">
              <a:avLst/>
            </a:prstGeom>
            <a:noFill/>
            <a:ln w="25400" cap="flat">
              <a:solidFill>
                <a:srgbClr val="C0504D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just" defTabSz="533400">
                <a:lnSpc>
                  <a:spcPct val="90000"/>
                </a:lnSpc>
                <a:spcBef>
                  <a:spcPts val="300"/>
                </a:spcBef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33" name="Shape 233"/>
            <p:cNvSpPr/>
            <p:nvPr/>
          </p:nvSpPr>
          <p:spPr>
            <a:xfrm>
              <a:off x="0" y="0"/>
              <a:ext cx="8640961" cy="42596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85343" tIns="85343" rIns="85343" bIns="85343" numCol="1" anchor="t">
              <a:noAutofit/>
            </a:bodyPr>
            <a:lstStyle/>
            <a:p>
              <a:pPr marL="444500" lvl="1" indent="-444500" algn="just" defTabSz="533400">
                <a:lnSpc>
                  <a:spcPct val="90000"/>
                </a:lnSpc>
                <a:spcBef>
                  <a:spcPts val="500"/>
                </a:spcBef>
                <a:buClr>
                  <a:srgbClr val="C0504D"/>
                </a:buClr>
                <a:buSzPct val="100000"/>
                <a:buFont typeface="Helvetica"/>
                <a:buChar char="▪"/>
              </a:pPr>
              <a:r>
                <a:rPr sz="2800"/>
                <a:t>El cumplimiento de las iniciativas incluidas en Plan Anticorrupción y de Atención al Ciudadano implica aplicar políticas propias de las entidades.</a:t>
              </a:r>
              <a:endParaRPr>
                <a:solidFill>
                  <a:srgbClr val="FFFFFF"/>
                </a:solidFill>
              </a:endParaRPr>
            </a:p>
            <a:p>
              <a:pPr marL="285750" lvl="1" indent="-285750" algn="just" defTabSz="533400">
                <a:lnSpc>
                  <a:spcPct val="90000"/>
                </a:lnSpc>
                <a:spcBef>
                  <a:spcPts val="300"/>
                </a:spcBef>
                <a:buClr>
                  <a:srgbClr val="C0504D"/>
                </a:buClr>
                <a:buSzPct val="100000"/>
                <a:buFont typeface="Helvetica"/>
                <a:buChar char="▪"/>
              </a:pPr>
              <a:endParaRPr sz="1200">
                <a:solidFill>
                  <a:srgbClr val="FFFFFF"/>
                </a:solidFill>
              </a:endParaRPr>
            </a:p>
            <a:p>
              <a:pPr marL="444500" lvl="1" indent="-444500" algn="just" defTabSz="533400">
                <a:lnSpc>
                  <a:spcPct val="90000"/>
                </a:lnSpc>
                <a:spcBef>
                  <a:spcPts val="500"/>
                </a:spcBef>
                <a:buClr>
                  <a:srgbClr val="C0504D"/>
                </a:buClr>
                <a:buSzPct val="100000"/>
                <a:buFont typeface="Helvetica"/>
                <a:buChar char="▪"/>
              </a:pPr>
              <a:r>
                <a:rPr sz="2800"/>
                <a:t>Publicación página web de cada entidad:</a:t>
              </a:r>
              <a:endParaRPr>
                <a:solidFill>
                  <a:srgbClr val="FFFFFF"/>
                </a:solidFill>
              </a:endParaRPr>
            </a:p>
            <a:p>
              <a:pPr marL="285750" lvl="1" indent="-285750" algn="just" defTabSz="533400">
                <a:lnSpc>
                  <a:spcPct val="90000"/>
                </a:lnSpc>
                <a:spcBef>
                  <a:spcPts val="300"/>
                </a:spcBef>
                <a:buClr>
                  <a:srgbClr val="C0504D"/>
                </a:buClr>
                <a:buSzPct val="100000"/>
                <a:buFont typeface="Helvetica"/>
                <a:buChar char="▪"/>
              </a:pPr>
              <a:endParaRPr sz="1200">
                <a:solidFill>
                  <a:srgbClr val="FFFFFF"/>
                </a:solidFill>
              </a:endParaRPr>
            </a:p>
            <a:p>
              <a:pPr marL="444500" lvl="1" indent="-444500" algn="just" defTabSz="533400">
                <a:lnSpc>
                  <a:spcPct val="90000"/>
                </a:lnSpc>
                <a:spcBef>
                  <a:spcPts val="500"/>
                </a:spcBef>
                <a:buClr>
                  <a:srgbClr val="C0504D"/>
                </a:buClr>
                <a:buSzPct val="100000"/>
                <a:buFont typeface="Helvetica"/>
                <a:buChar char="▪"/>
              </a:pPr>
              <a:r>
                <a:rPr sz="2800"/>
                <a:t>Seguimiento a la elaboración y a la evaluación estará a cargo de oficinas de control interno:</a:t>
              </a:r>
              <a:endParaRPr>
                <a:solidFill>
                  <a:srgbClr val="FFFFFF"/>
                </a:solidFill>
              </a:endParaRPr>
            </a:p>
            <a:p>
              <a:pPr marL="285750" lvl="1" indent="-285750" algn="just" defTabSz="533400">
                <a:lnSpc>
                  <a:spcPct val="90000"/>
                </a:lnSpc>
                <a:spcBef>
                  <a:spcPts val="300"/>
                </a:spcBef>
                <a:buClr>
                  <a:srgbClr val="C0504D"/>
                </a:buClr>
                <a:buSzPct val="100000"/>
                <a:buFont typeface="Helvetica"/>
                <a:buChar char="▪"/>
              </a:pPr>
              <a:endParaRPr sz="2800">
                <a:solidFill>
                  <a:srgbClr val="FFFFFF"/>
                </a:solidFill>
              </a:endParaRPr>
            </a:p>
            <a:p>
              <a:pPr marL="444500" lvl="1" indent="-444500" algn="just" defTabSz="533400">
                <a:lnSpc>
                  <a:spcPct val="90000"/>
                </a:lnSpc>
                <a:spcBef>
                  <a:spcPts val="500"/>
                </a:spcBef>
                <a:buClr>
                  <a:srgbClr val="C0504D"/>
                </a:buClr>
                <a:buSzPct val="100000"/>
                <a:buFont typeface="Helvetica"/>
                <a:buChar char="▪"/>
              </a:pPr>
              <a:r>
                <a:rPr sz="2800"/>
                <a:t>Establecer fecha de corte para seguimiento.</a:t>
              </a:r>
            </a:p>
          </p:txBody>
        </p:sp>
      </p:grpSp>
      <p:sp>
        <p:nvSpPr>
          <p:cNvPr id="235" name="Shape 235"/>
          <p:cNvSpPr/>
          <p:nvPr/>
        </p:nvSpPr>
        <p:spPr>
          <a:xfrm>
            <a:off x="7285284" y="2555773"/>
            <a:ext cx="1566175" cy="507366"/>
          </a:xfrm>
          <a:prstGeom prst="rect">
            <a:avLst/>
          </a:prstGeom>
          <a:gradFill>
            <a:gsLst>
              <a:gs pos="0">
                <a:srgbClr val="9A2F2C"/>
              </a:gs>
              <a:gs pos="80000">
                <a:srgbClr val="CA3E3A"/>
              </a:gs>
              <a:gs pos="100000">
                <a:srgbClr val="CE3B37"/>
              </a:gs>
            </a:gsLst>
            <a:lin ang="16200000"/>
          </a:gradFill>
          <a:ln>
            <a:solidFill>
              <a:srgbClr val="BE4B48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ct val="85000"/>
              </a:lnSpc>
              <a:spcBef>
                <a:spcPts val="600"/>
              </a:spcBef>
              <a:defRPr sz="28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Enero 31</a:t>
            </a:r>
          </a:p>
        </p:txBody>
      </p:sp>
      <p:sp>
        <p:nvSpPr>
          <p:cNvPr id="236" name="Shape 236"/>
          <p:cNvSpPr/>
          <p:nvPr/>
        </p:nvSpPr>
        <p:spPr>
          <a:xfrm>
            <a:off x="3422814" y="5091678"/>
            <a:ext cx="1800201" cy="507366"/>
          </a:xfrm>
          <a:prstGeom prst="rect">
            <a:avLst/>
          </a:prstGeom>
          <a:gradFill>
            <a:gsLst>
              <a:gs pos="0">
                <a:srgbClr val="9A2F2C"/>
              </a:gs>
              <a:gs pos="80000">
                <a:srgbClr val="CA3E3A"/>
              </a:gs>
              <a:gs pos="100000">
                <a:srgbClr val="CE3B37"/>
              </a:gs>
            </a:gsLst>
            <a:lin ang="16200000"/>
          </a:gradFill>
          <a:ln>
            <a:solidFill>
              <a:srgbClr val="BE4B48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ct val="85000"/>
              </a:lnSpc>
              <a:spcBef>
                <a:spcPts val="600"/>
              </a:spcBef>
              <a:defRPr sz="28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Agosto 31</a:t>
            </a:r>
          </a:p>
        </p:txBody>
      </p:sp>
      <p:sp>
        <p:nvSpPr>
          <p:cNvPr id="237" name="Shape 237"/>
          <p:cNvSpPr/>
          <p:nvPr/>
        </p:nvSpPr>
        <p:spPr>
          <a:xfrm>
            <a:off x="1304339" y="5091678"/>
            <a:ext cx="1368153" cy="507366"/>
          </a:xfrm>
          <a:prstGeom prst="rect">
            <a:avLst/>
          </a:prstGeom>
          <a:gradFill>
            <a:gsLst>
              <a:gs pos="0">
                <a:srgbClr val="9A2F2C"/>
              </a:gs>
              <a:gs pos="80000">
                <a:srgbClr val="CA3E3A"/>
              </a:gs>
              <a:gs pos="100000">
                <a:srgbClr val="CE3B37"/>
              </a:gs>
            </a:gsLst>
            <a:lin ang="16200000"/>
          </a:gradFill>
          <a:ln>
            <a:solidFill>
              <a:srgbClr val="BE4B48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ct val="85000"/>
              </a:lnSpc>
              <a:spcBef>
                <a:spcPts val="600"/>
              </a:spcBef>
              <a:defRPr sz="28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Abril 30</a:t>
            </a:r>
          </a:p>
        </p:txBody>
      </p:sp>
      <p:sp>
        <p:nvSpPr>
          <p:cNvPr id="238" name="Shape 238"/>
          <p:cNvSpPr/>
          <p:nvPr/>
        </p:nvSpPr>
        <p:spPr>
          <a:xfrm>
            <a:off x="5973337" y="5091678"/>
            <a:ext cx="2304257" cy="507366"/>
          </a:xfrm>
          <a:prstGeom prst="rect">
            <a:avLst/>
          </a:prstGeom>
          <a:gradFill>
            <a:gsLst>
              <a:gs pos="0">
                <a:srgbClr val="9A2F2C"/>
              </a:gs>
              <a:gs pos="80000">
                <a:srgbClr val="CA3E3A"/>
              </a:gs>
              <a:gs pos="100000">
                <a:srgbClr val="CE3B37"/>
              </a:gs>
            </a:gsLst>
            <a:lin ang="16200000"/>
          </a:gradFill>
          <a:ln>
            <a:solidFill>
              <a:srgbClr val="BE4B48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ct val="85000"/>
              </a:lnSpc>
              <a:spcBef>
                <a:spcPts val="600"/>
              </a:spcBef>
              <a:defRPr sz="2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Diciembre 31</a:t>
            </a:r>
          </a:p>
        </p:txBody>
      </p:sp>
      <p:pic>
        <p:nvPicPr>
          <p:cNvPr id="239" name="image1.png" descr="Presidencia de la República de Colombia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7" y="41943"/>
            <a:ext cx="4202833" cy="578745"/>
          </a:xfrm>
          <a:prstGeom prst="rect">
            <a:avLst/>
          </a:prstGeom>
          <a:ln w="12700">
            <a:miter lim="400000"/>
          </a:ln>
        </p:spPr>
      </p:pic>
      <p:sp>
        <p:nvSpPr>
          <p:cNvPr id="240" name="Shape 240"/>
          <p:cNvSpPr/>
          <p:nvPr/>
        </p:nvSpPr>
        <p:spPr>
          <a:xfrm>
            <a:off x="0" y="6525344"/>
            <a:ext cx="9144000" cy="360041"/>
          </a:xfrm>
          <a:prstGeom prst="rect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41" name="image2.jpeg" descr="C:\Users\albertcuesta\Documents\Secretaria de Transparencia\logo TRANSPARENCIA (4)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21423" y="6525344"/>
            <a:ext cx="2322577" cy="361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2371</Words>
  <Application>Microsoft Office PowerPoint</Application>
  <PresentationFormat>Presentación en pantalla (4:3)</PresentationFormat>
  <Paragraphs>318</Paragraphs>
  <Slides>29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Default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Albert Fredy Cuesta Gomez</dc:creator>
  <cp:lastModifiedBy>Albert Fredy Cuesta Gomez</cp:lastModifiedBy>
  <cp:revision>5</cp:revision>
  <dcterms:modified xsi:type="dcterms:W3CDTF">2015-01-22T13:44:10Z</dcterms:modified>
</cp:coreProperties>
</file>